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78ECA485" w14:textId="77777777" w:rsidR="008F214E" w:rsidRDefault="008F214E"/>
    <w:p w14:paraId="6567060B" w14:textId="47FBA575" w:rsidR="008F214E" w:rsidRDefault="00DA4496">
      <w:r w:rsidRPr="00DA4496">
        <w:rPr>
          <w:noProof/>
          <w:lang w:eastAsia="en-IE"/>
        </w:rPr>
        <w:drawing>
          <wp:inline distT="0" distB="0" distL="0" distR="0" wp14:anchorId="7652AF3E" wp14:editId="5D19E5F8">
            <wp:extent cx="5731510" cy="2021446"/>
            <wp:effectExtent l="0" t="0" r="2540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31510" cy="202144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A38A638" w14:textId="6AB93F29" w:rsidR="008F214E" w:rsidRDefault="008F214E">
      <w:pPr>
        <w:rPr>
          <w:b/>
          <w:sz w:val="24"/>
          <w:szCs w:val="24"/>
        </w:rPr>
      </w:pPr>
    </w:p>
    <w:p w14:paraId="2CA6120B" w14:textId="1CD0C8E5" w:rsidR="001B5249" w:rsidRPr="00ED19E7" w:rsidRDefault="001B5249" w:rsidP="00ED19E7">
      <w:pPr>
        <w:jc w:val="center"/>
        <w:rPr>
          <w:rFonts w:ascii="Comic Sans MS" w:hAnsi="Comic Sans MS"/>
          <w:b/>
          <w:sz w:val="28"/>
          <w:szCs w:val="28"/>
          <w:u w:val="single"/>
        </w:rPr>
      </w:pPr>
      <w:r w:rsidRPr="001B5249">
        <w:rPr>
          <w:rFonts w:ascii="Comic Sans MS" w:hAnsi="Comic Sans MS"/>
          <w:b/>
          <w:sz w:val="28"/>
          <w:szCs w:val="28"/>
          <w:u w:val="single"/>
        </w:rPr>
        <w:t xml:space="preserve">Leaving Certificate 2021 </w:t>
      </w:r>
    </w:p>
    <w:p w14:paraId="3B7E7CBA" w14:textId="64AEF886" w:rsidR="001B5249" w:rsidRPr="001B5249" w:rsidRDefault="001B5249">
      <w:pPr>
        <w:rPr>
          <w:rFonts w:ascii="Comic Sans MS" w:hAnsi="Comic Sans MS"/>
          <w:sz w:val="24"/>
          <w:szCs w:val="24"/>
        </w:rPr>
      </w:pPr>
      <w:r w:rsidRPr="001B5249">
        <w:rPr>
          <w:rFonts w:ascii="Comic Sans MS" w:hAnsi="Comic Sans MS"/>
          <w:sz w:val="24"/>
          <w:szCs w:val="24"/>
        </w:rPr>
        <w:t>1</w:t>
      </w:r>
      <w:r w:rsidRPr="001B5249">
        <w:rPr>
          <w:rFonts w:ascii="Comic Sans MS" w:hAnsi="Comic Sans MS"/>
          <w:sz w:val="24"/>
          <w:szCs w:val="24"/>
          <w:vertAlign w:val="superscript"/>
        </w:rPr>
        <w:t>st</w:t>
      </w:r>
      <w:r w:rsidRPr="001B5249">
        <w:rPr>
          <w:rFonts w:ascii="Comic Sans MS" w:hAnsi="Comic Sans MS"/>
          <w:sz w:val="24"/>
          <w:szCs w:val="24"/>
        </w:rPr>
        <w:t xml:space="preserve"> March 2021</w:t>
      </w:r>
    </w:p>
    <w:p w14:paraId="6C72D30B" w14:textId="11666C58" w:rsidR="001B5249" w:rsidRDefault="001B5249">
      <w:pPr>
        <w:rPr>
          <w:rFonts w:ascii="Comic Sans MS" w:hAnsi="Comic Sans MS"/>
          <w:sz w:val="24"/>
          <w:szCs w:val="24"/>
        </w:rPr>
      </w:pPr>
      <w:r w:rsidRPr="001B5249">
        <w:rPr>
          <w:rFonts w:ascii="Comic Sans MS" w:hAnsi="Comic Sans MS"/>
          <w:sz w:val="24"/>
          <w:szCs w:val="24"/>
        </w:rPr>
        <w:t>Dear Parent/ Guardian,</w:t>
      </w:r>
    </w:p>
    <w:p w14:paraId="21573420" w14:textId="4F3716F3" w:rsidR="001B5249" w:rsidRDefault="001B5249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I hope you are well and safe in these very unusual times.</w:t>
      </w:r>
    </w:p>
    <w:p w14:paraId="0F784A5D" w14:textId="6428B8A3" w:rsidR="001B5249" w:rsidRDefault="001B5249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 xml:space="preserve">I would like to inform parents on the changes to this year’s Leaving Certificate </w:t>
      </w:r>
    </w:p>
    <w:p w14:paraId="09403F20" w14:textId="3977EE20" w:rsidR="001B5249" w:rsidRDefault="00ED19E7" w:rsidP="00ED19E7">
      <w:pPr>
        <w:pStyle w:val="ListParagraph"/>
        <w:numPr>
          <w:ilvl w:val="0"/>
          <w:numId w:val="3"/>
        </w:num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Accredited Grades – open to all students</w:t>
      </w:r>
      <w:r w:rsidR="001A3EC5">
        <w:rPr>
          <w:rFonts w:ascii="Comic Sans MS" w:hAnsi="Comic Sans MS"/>
          <w:sz w:val="24"/>
          <w:szCs w:val="24"/>
        </w:rPr>
        <w:t xml:space="preserve">. This </w:t>
      </w:r>
      <w:r>
        <w:rPr>
          <w:rFonts w:ascii="Comic Sans MS" w:hAnsi="Comic Sans MS"/>
          <w:sz w:val="24"/>
          <w:szCs w:val="24"/>
        </w:rPr>
        <w:t>portal opens next Monday 8</w:t>
      </w:r>
      <w:r w:rsidRPr="00ED19E7">
        <w:rPr>
          <w:rFonts w:ascii="Comic Sans MS" w:hAnsi="Comic Sans MS"/>
          <w:sz w:val="24"/>
          <w:szCs w:val="24"/>
          <w:vertAlign w:val="superscript"/>
        </w:rPr>
        <w:t>th</w:t>
      </w:r>
      <w:r w:rsidR="001A3EC5">
        <w:rPr>
          <w:rFonts w:ascii="Comic Sans MS" w:hAnsi="Comic Sans MS"/>
          <w:sz w:val="24"/>
          <w:szCs w:val="24"/>
        </w:rPr>
        <w:t xml:space="preserve"> for one week. We </w:t>
      </w:r>
      <w:r>
        <w:rPr>
          <w:rFonts w:ascii="Comic Sans MS" w:hAnsi="Comic Sans MS"/>
          <w:sz w:val="24"/>
          <w:szCs w:val="24"/>
        </w:rPr>
        <w:t>will help all students with this process</w:t>
      </w:r>
      <w:r w:rsidR="001A3EC5">
        <w:rPr>
          <w:rFonts w:ascii="Comic Sans MS" w:hAnsi="Comic Sans MS"/>
          <w:sz w:val="24"/>
          <w:szCs w:val="24"/>
        </w:rPr>
        <w:t xml:space="preserve"> in school.</w:t>
      </w:r>
    </w:p>
    <w:p w14:paraId="4E4A4EDE" w14:textId="4F0AFF08" w:rsidR="00ED19E7" w:rsidRPr="00ED19E7" w:rsidRDefault="00ED19E7" w:rsidP="00ED19E7">
      <w:pPr>
        <w:pStyle w:val="ListParagraph"/>
        <w:numPr>
          <w:ilvl w:val="0"/>
          <w:numId w:val="3"/>
        </w:num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Leaving Certificate – starts 9</w:t>
      </w:r>
      <w:r w:rsidRPr="00ED19E7">
        <w:rPr>
          <w:rFonts w:ascii="Comic Sans MS" w:hAnsi="Comic Sans MS"/>
          <w:sz w:val="24"/>
          <w:szCs w:val="24"/>
          <w:vertAlign w:val="superscript"/>
        </w:rPr>
        <w:t>th</w:t>
      </w:r>
      <w:r>
        <w:rPr>
          <w:rFonts w:ascii="Comic Sans MS" w:hAnsi="Comic Sans MS"/>
          <w:sz w:val="24"/>
          <w:szCs w:val="24"/>
        </w:rPr>
        <w:t xml:space="preserve"> June and run by the State Examination Commission  </w:t>
      </w:r>
    </w:p>
    <w:p w14:paraId="749A9C6D" w14:textId="4056668C" w:rsidR="00ED19E7" w:rsidRPr="003D3C8B" w:rsidRDefault="00ED19E7" w:rsidP="003A7FA9">
      <w:r>
        <w:rPr>
          <w:noProof/>
          <w:lang w:eastAsia="en-IE"/>
        </w:rPr>
        <w:drawing>
          <wp:inline distT="0" distB="0" distL="0" distR="0" wp14:anchorId="7873B313" wp14:editId="59C67F63">
            <wp:extent cx="5731510" cy="3420745"/>
            <wp:effectExtent l="0" t="0" r="2540" b="8255"/>
            <wp:docPr id="5" name="Content Placeholder 4" descr="Table&#10;&#10;Description automatically generated">
              <a:extLst xmlns:a="http://schemas.openxmlformats.org/drawingml/2006/main">
                <a:ext uri="{FF2B5EF4-FFF2-40B4-BE49-F238E27FC236}">
                  <a16:creationId xmlns:a16="http://schemas.microsoft.com/office/drawing/2014/main" id="{FA7CE294-30BB-44CA-B0DE-D62E84EDB907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Content Placeholder 4" descr="Table&#10;&#10;Description automatically generated">
                      <a:extLst>
                        <a:ext uri="{FF2B5EF4-FFF2-40B4-BE49-F238E27FC236}">
                          <a16:creationId xmlns:a16="http://schemas.microsoft.com/office/drawing/2014/main" id="{FA7CE294-30BB-44CA-B0DE-D62E84EDB907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12"/>
                    <a:stretch>
                      <a:fillRect/>
                    </a:stretch>
                  </pic:blipFill>
                  <pic:spPr>
                    <a:xfrm>
                      <a:off x="0" y="0"/>
                      <a:ext cx="5731510" cy="3420745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336000F" w14:textId="38B857CE" w:rsidR="00802B6E" w:rsidRPr="00802B6E" w:rsidRDefault="00802B6E" w:rsidP="003A7FA9">
      <w:pPr>
        <w:rPr>
          <w:rFonts w:ascii="Comic Sans MS" w:hAnsi="Comic Sans MS"/>
          <w:b/>
          <w:sz w:val="24"/>
          <w:szCs w:val="24"/>
          <w:u w:val="single"/>
        </w:rPr>
      </w:pPr>
      <w:r w:rsidRPr="00802B6E">
        <w:rPr>
          <w:rFonts w:ascii="Comic Sans MS" w:eastAsiaTheme="majorEastAsia" w:hAnsi="Comic Sans MS" w:cstheme="majorBidi"/>
          <w:b/>
          <w:color w:val="000000" w:themeColor="text1"/>
          <w:kern w:val="24"/>
          <w:sz w:val="24"/>
          <w:szCs w:val="24"/>
          <w:u w:val="single"/>
          <w:lang w:val="en-GB"/>
        </w:rPr>
        <w:lastRenderedPageBreak/>
        <w:t>Options for LC/LCA students</w:t>
      </w:r>
    </w:p>
    <w:p w14:paraId="6D10BB28" w14:textId="77777777" w:rsidR="00802B6E" w:rsidRPr="00802B6E" w:rsidRDefault="00802B6E" w:rsidP="00802B6E">
      <w:pPr>
        <w:numPr>
          <w:ilvl w:val="0"/>
          <w:numId w:val="10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 xml:space="preserve">Students can </w:t>
      </w:r>
      <w:r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 xml:space="preserve">choose to sit the examination </w:t>
      </w:r>
    </w:p>
    <w:p w14:paraId="35E8CE90" w14:textId="77777777" w:rsidR="00802B6E" w:rsidRPr="00802B6E" w:rsidRDefault="00802B6E" w:rsidP="00802B6E">
      <w:p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b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b/>
          <w:color w:val="000000" w:themeColor="text1"/>
          <w:kern w:val="24"/>
          <w:sz w:val="24"/>
          <w:szCs w:val="24"/>
          <w:lang w:val="en-US" w:eastAsia="en-IE"/>
        </w:rPr>
        <w:t>OR</w:t>
      </w:r>
    </w:p>
    <w:p w14:paraId="3F494CD8" w14:textId="77777777" w:rsidR="00802B6E" w:rsidRPr="00802B6E" w:rsidRDefault="00802B6E" w:rsidP="00802B6E">
      <w:pPr>
        <w:numPr>
          <w:ilvl w:val="0"/>
          <w:numId w:val="11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>take an accredited grade</w:t>
      </w:r>
    </w:p>
    <w:p w14:paraId="7A15CED6" w14:textId="77777777" w:rsidR="00802B6E" w:rsidRPr="00802B6E" w:rsidRDefault="00802B6E" w:rsidP="00802B6E">
      <w:pPr>
        <w:numPr>
          <w:ilvl w:val="0"/>
          <w:numId w:val="11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b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b/>
          <w:color w:val="000000" w:themeColor="text1"/>
          <w:kern w:val="24"/>
          <w:sz w:val="24"/>
          <w:szCs w:val="24"/>
          <w:lang w:val="en-US" w:eastAsia="en-IE"/>
        </w:rPr>
        <w:t>OR</w:t>
      </w:r>
    </w:p>
    <w:p w14:paraId="31ACD5D0" w14:textId="77777777" w:rsidR="00802B6E" w:rsidRPr="00802B6E" w:rsidRDefault="00802B6E" w:rsidP="00802B6E">
      <w:pPr>
        <w:numPr>
          <w:ilvl w:val="0"/>
          <w:numId w:val="12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>they can choose both options.</w:t>
      </w:r>
    </w:p>
    <w:p w14:paraId="4E935FF5" w14:textId="77777777" w:rsidR="00802B6E" w:rsidRPr="00802B6E" w:rsidRDefault="00802B6E" w:rsidP="00802B6E">
      <w:pPr>
        <w:numPr>
          <w:ilvl w:val="0"/>
          <w:numId w:val="12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>They can choose this on a subject-by-subject basis</w:t>
      </w:r>
    </w:p>
    <w:p w14:paraId="06D51A37" w14:textId="77777777" w:rsidR="00802B6E" w:rsidRPr="00802B6E" w:rsidRDefault="00802B6E" w:rsidP="00802B6E">
      <w:pPr>
        <w:numPr>
          <w:ilvl w:val="0"/>
          <w:numId w:val="12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>If they choose both options in a subject, they will receive the better of the two grades for that subject</w:t>
      </w:r>
    </w:p>
    <w:p w14:paraId="0366031D" w14:textId="596EEEA8" w:rsidR="00ED19E7" w:rsidRPr="003D3C8B" w:rsidRDefault="00802B6E" w:rsidP="003D3C8B">
      <w:pPr>
        <w:numPr>
          <w:ilvl w:val="0"/>
          <w:numId w:val="12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US" w:eastAsia="en-IE"/>
        </w:rPr>
        <w:t>They will receive one set of results</w:t>
      </w:r>
    </w:p>
    <w:p w14:paraId="0FC686C4" w14:textId="77777777" w:rsidR="003D3C8B" w:rsidRPr="003D3C8B" w:rsidRDefault="003D3C8B" w:rsidP="003D3C8B">
      <w:pPr>
        <w:numPr>
          <w:ilvl w:val="0"/>
          <w:numId w:val="12"/>
        </w:numPr>
        <w:spacing w:after="0" w:line="216" w:lineRule="auto"/>
        <w:ind w:left="1080"/>
        <w:contextualSpacing/>
        <w:rPr>
          <w:rFonts w:ascii="Comic Sans MS" w:eastAsia="Times New Roman" w:hAnsi="Comic Sans MS" w:cs="Times New Roman"/>
          <w:sz w:val="24"/>
          <w:szCs w:val="24"/>
          <w:lang w:eastAsia="en-IE"/>
        </w:rPr>
      </w:pPr>
    </w:p>
    <w:p w14:paraId="00433300" w14:textId="77777777" w:rsidR="00802B6E" w:rsidRDefault="00ED19E7" w:rsidP="00802B6E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b/>
          <w:sz w:val="24"/>
          <w:szCs w:val="24"/>
          <w:u w:val="single"/>
        </w:rPr>
        <w:t xml:space="preserve">Accredited Grade </w:t>
      </w:r>
      <w:r w:rsidRPr="00802B6E">
        <w:rPr>
          <w:rFonts w:ascii="Comic Sans MS" w:hAnsi="Comic Sans MS"/>
          <w:b/>
          <w:sz w:val="24"/>
          <w:szCs w:val="24"/>
          <w:u w:val="single"/>
        </w:rPr>
        <w:t>Process</w:t>
      </w:r>
    </w:p>
    <w:p w14:paraId="7AC35A4C" w14:textId="77777777" w:rsidR="00802B6E" w:rsidRDefault="00802B6E" w:rsidP="00802B6E">
      <w:pPr>
        <w:spacing w:after="0"/>
        <w:rPr>
          <w:rFonts w:ascii="Comic Sans MS" w:hAnsi="Comic Sans MS"/>
          <w:b/>
          <w:sz w:val="24"/>
          <w:szCs w:val="24"/>
          <w:u w:val="single"/>
        </w:rPr>
      </w:pPr>
      <w:r>
        <w:rPr>
          <w:rFonts w:ascii="Comic Sans MS" w:hAnsi="Comic Sans MS"/>
          <w:sz w:val="24"/>
          <w:szCs w:val="24"/>
        </w:rPr>
        <w:t xml:space="preserve">1. </w:t>
      </w:r>
      <w:r w:rsidR="00ED19E7" w:rsidRPr="00ED19E7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  <w:t>The teacher’s estimation of student percentage marks – what a student was likely to achieve if they sat the LC (modified paper) in 2021.</w:t>
      </w:r>
    </w:p>
    <w:p w14:paraId="2F5D6E01" w14:textId="32B59289" w:rsidR="00ED19E7" w:rsidRPr="00ED19E7" w:rsidRDefault="00802B6E" w:rsidP="00802B6E">
      <w:pPr>
        <w:spacing w:after="0" w:line="240" w:lineRule="auto"/>
        <w:rPr>
          <w:rFonts w:ascii="Comic Sans MS" w:hAnsi="Comic Sans MS"/>
          <w:b/>
          <w:sz w:val="24"/>
          <w:szCs w:val="24"/>
          <w:u w:val="single"/>
        </w:rPr>
      </w:pPr>
      <w:r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  <w:t xml:space="preserve">2. </w:t>
      </w:r>
      <w:r w:rsidR="00ED19E7" w:rsidRPr="00ED19E7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  <w:t>School alignment of marks for a subject through a subject alignment group comprising teachers who are teaching the subject to Leaving Certificate students this year</w:t>
      </w:r>
    </w:p>
    <w:p w14:paraId="5390A9B0" w14:textId="3B905D16" w:rsidR="00ED19E7" w:rsidRPr="00ED19E7" w:rsidRDefault="00ED19E7" w:rsidP="00ED19E7">
      <w:pPr>
        <w:spacing w:after="0" w:line="216" w:lineRule="auto"/>
        <w:contextualSpacing/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</w:pPr>
      <w:r w:rsidRPr="00ED19E7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  <w:t>3. Oversight of the alignment process by the school principal</w:t>
      </w:r>
    </w:p>
    <w:p w14:paraId="264B9841" w14:textId="4D98AB5E" w:rsidR="00ED19E7" w:rsidRDefault="00ED19E7" w:rsidP="00ED19E7">
      <w:pPr>
        <w:spacing w:after="0" w:line="216" w:lineRule="auto"/>
        <w:contextualSpacing/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</w:pPr>
      <w:r w:rsidRPr="00ED19E7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  <w:t>4. Transmission of the marks for national standardisation.</w:t>
      </w:r>
    </w:p>
    <w:p w14:paraId="74F31C79" w14:textId="77777777" w:rsidR="003D3C8B" w:rsidRPr="003D3C8B" w:rsidRDefault="003D3C8B" w:rsidP="00ED19E7">
      <w:pPr>
        <w:spacing w:after="0" w:line="216" w:lineRule="auto"/>
        <w:contextualSpacing/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val="en-GB" w:eastAsia="en-IE"/>
        </w:rPr>
      </w:pPr>
    </w:p>
    <w:p w14:paraId="371D4F42" w14:textId="0B04FDD6" w:rsidR="00ED19E7" w:rsidRDefault="00802B6E">
      <w:pPr>
        <w:rPr>
          <w:rFonts w:ascii="Comic Sans MS" w:hAnsi="Comic Sans MS"/>
          <w:b/>
          <w:sz w:val="24"/>
          <w:szCs w:val="24"/>
          <w:u w:val="single"/>
        </w:rPr>
      </w:pPr>
      <w:r>
        <w:rPr>
          <w:rFonts w:ascii="Comic Sans MS" w:hAnsi="Comic Sans MS"/>
          <w:b/>
          <w:sz w:val="24"/>
          <w:szCs w:val="24"/>
          <w:u w:val="single"/>
        </w:rPr>
        <w:t>What evidence can teachers use for accredited grades?</w:t>
      </w:r>
    </w:p>
    <w:p w14:paraId="3B5C9F24" w14:textId="600DCD1B" w:rsidR="00802B6E" w:rsidRPr="00802B6E" w:rsidRDefault="00802B6E" w:rsidP="00802B6E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position w:val="1"/>
          <w:sz w:val="24"/>
          <w:szCs w:val="24"/>
          <w:lang w:val="en-US" w:eastAsia="en-IE"/>
        </w:rPr>
        <w:t>Assignments, projects and practical work</w:t>
      </w:r>
    </w:p>
    <w:p w14:paraId="6B51EFA2" w14:textId="6B953902" w:rsidR="00802B6E" w:rsidRPr="00802B6E" w:rsidRDefault="00802B6E" w:rsidP="00802B6E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position w:val="1"/>
          <w:sz w:val="24"/>
          <w:szCs w:val="24"/>
          <w:lang w:val="en-US" w:eastAsia="en-IE"/>
        </w:rPr>
        <w:t>Performance in class assessments – questions, house or term exams</w:t>
      </w:r>
    </w:p>
    <w:p w14:paraId="41630599" w14:textId="6AB0128F" w:rsidR="00802B6E" w:rsidRPr="00802B6E" w:rsidRDefault="00802B6E" w:rsidP="00802B6E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position w:val="1"/>
          <w:sz w:val="24"/>
          <w:szCs w:val="24"/>
          <w:lang w:val="en-US" w:eastAsia="en-IE"/>
        </w:rPr>
        <w:t>Work during school closure should be used with caution</w:t>
      </w:r>
    </w:p>
    <w:p w14:paraId="0EDAA038" w14:textId="2D246472" w:rsidR="00802B6E" w:rsidRPr="00802B6E" w:rsidRDefault="00802B6E" w:rsidP="00802B6E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position w:val="1"/>
          <w:sz w:val="24"/>
          <w:szCs w:val="24"/>
          <w:lang w:val="en-US" w:eastAsia="en-IE"/>
        </w:rPr>
        <w:t>Performance on any coursework component, even if this has not been fully completed</w:t>
      </w:r>
    </w:p>
    <w:p w14:paraId="74412B74" w14:textId="7A38E767" w:rsidR="00802B6E" w:rsidRPr="00802B6E" w:rsidRDefault="00802B6E" w:rsidP="00802B6E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position w:val="1"/>
          <w:sz w:val="24"/>
          <w:szCs w:val="24"/>
          <w:lang w:val="en-US" w:eastAsia="en-IE"/>
        </w:rPr>
        <w:t>End of topics tests, continuous assessment, aural and oral assessments</w:t>
      </w:r>
    </w:p>
    <w:p w14:paraId="5570EC0E" w14:textId="6EC4B084" w:rsidR="00802B6E" w:rsidRPr="003D3C8B" w:rsidRDefault="00802B6E" w:rsidP="003D3C8B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position w:val="1"/>
          <w:sz w:val="24"/>
          <w:szCs w:val="24"/>
          <w:lang w:val="en-US" w:eastAsia="en-IE"/>
        </w:rPr>
        <w:t>Any other relevant information related to student performance</w:t>
      </w:r>
    </w:p>
    <w:p w14:paraId="0AB4B0AB" w14:textId="77777777" w:rsidR="003D3C8B" w:rsidRPr="003D3C8B" w:rsidRDefault="003D3C8B" w:rsidP="003D3C8B">
      <w:pPr>
        <w:pStyle w:val="ListParagraph"/>
        <w:numPr>
          <w:ilvl w:val="0"/>
          <w:numId w:val="7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</w:p>
    <w:p w14:paraId="1F4D9E0B" w14:textId="0D30BA1F" w:rsidR="00802B6E" w:rsidRPr="00802B6E" w:rsidRDefault="00802B6E">
      <w:pPr>
        <w:rPr>
          <w:rFonts w:ascii="Comic Sans MS" w:hAnsi="Comic Sans MS"/>
          <w:b/>
          <w:sz w:val="24"/>
          <w:szCs w:val="24"/>
          <w:u w:val="single"/>
        </w:rPr>
      </w:pPr>
      <w:r w:rsidRPr="00802B6E">
        <w:rPr>
          <w:rFonts w:ascii="Comic Sans MS" w:eastAsiaTheme="majorEastAsia" w:hAnsi="Comic Sans MS" w:cstheme="majorBidi"/>
          <w:b/>
          <w:color w:val="000000" w:themeColor="text1"/>
          <w:kern w:val="24"/>
          <w:sz w:val="24"/>
          <w:szCs w:val="24"/>
          <w:u w:val="single"/>
          <w:lang w:val="en-GB"/>
        </w:rPr>
        <w:t>Coursework – what happens if certain aspects cannot take place?</w:t>
      </w:r>
    </w:p>
    <w:p w14:paraId="7047F853" w14:textId="29F39DB9" w:rsidR="00802B6E" w:rsidRPr="00802B6E" w:rsidRDefault="00802B6E" w:rsidP="00802B6E">
      <w:pPr>
        <w:pStyle w:val="ListParagraph"/>
        <w:numPr>
          <w:ilvl w:val="0"/>
          <w:numId w:val="9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If not possible to hold the practical, the proportion of those marks is awarded elsewhere in the coursework e.g. PE performance assessment/Construction Studies and Engineering day practical’s</w:t>
      </w:r>
    </w:p>
    <w:p w14:paraId="140E86C9" w14:textId="70A8AF6D" w:rsidR="00802B6E" w:rsidRPr="00802B6E" w:rsidRDefault="00802B6E" w:rsidP="00802B6E">
      <w:pPr>
        <w:pStyle w:val="ListParagraph"/>
        <w:numPr>
          <w:ilvl w:val="0"/>
          <w:numId w:val="9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Music: Group singing performance: discussions are ongoing on this matter</w:t>
      </w:r>
    </w:p>
    <w:p w14:paraId="0C557F9A" w14:textId="02478561" w:rsidR="00802B6E" w:rsidRPr="00802B6E" w:rsidRDefault="00802B6E" w:rsidP="00802B6E">
      <w:pPr>
        <w:pStyle w:val="ListParagraph"/>
        <w:numPr>
          <w:ilvl w:val="0"/>
          <w:numId w:val="9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Marks will be re-allocated within the coursework, not re-allocated to the exam</w:t>
      </w:r>
    </w:p>
    <w:p w14:paraId="470CDB5C" w14:textId="001289BB" w:rsidR="00802B6E" w:rsidRPr="00802B6E" w:rsidRDefault="00802B6E" w:rsidP="00802B6E">
      <w:pPr>
        <w:pStyle w:val="ListParagraph"/>
        <w:numPr>
          <w:ilvl w:val="0"/>
          <w:numId w:val="9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802B6E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Public health advice trumps all coursework</w:t>
      </w:r>
    </w:p>
    <w:p w14:paraId="100064C6" w14:textId="7E0FD21A" w:rsidR="00802B6E" w:rsidRPr="00802B6E" w:rsidRDefault="00802B6E">
      <w:pPr>
        <w:rPr>
          <w:rFonts w:ascii="Comic Sans MS" w:hAnsi="Comic Sans MS"/>
          <w:b/>
          <w:sz w:val="24"/>
          <w:szCs w:val="24"/>
          <w:u w:val="single"/>
        </w:rPr>
      </w:pPr>
    </w:p>
    <w:p w14:paraId="14436E54" w14:textId="77777777" w:rsidR="003A7FA9" w:rsidRDefault="003A7FA9" w:rsidP="003A7FA9">
      <w:pPr>
        <w:jc w:val="center"/>
        <w:rPr>
          <w:rFonts w:ascii="Comic Sans MS" w:hAnsi="Comic Sans MS"/>
          <w:b/>
          <w:sz w:val="32"/>
          <w:szCs w:val="32"/>
          <w:u w:val="single"/>
        </w:rPr>
      </w:pPr>
      <w:r w:rsidRPr="00802B6E">
        <w:rPr>
          <w:rFonts w:ascii="Comic Sans MS" w:hAnsi="Comic Sans MS"/>
          <w:b/>
          <w:sz w:val="32"/>
          <w:szCs w:val="32"/>
          <w:u w:val="single"/>
        </w:rPr>
        <w:t>We strongly advice student</w:t>
      </w:r>
      <w:r>
        <w:rPr>
          <w:rFonts w:ascii="Comic Sans MS" w:hAnsi="Comic Sans MS"/>
          <w:b/>
          <w:sz w:val="32"/>
          <w:szCs w:val="32"/>
          <w:u w:val="single"/>
        </w:rPr>
        <w:t>s</w:t>
      </w:r>
      <w:r w:rsidRPr="00802B6E">
        <w:rPr>
          <w:rFonts w:ascii="Comic Sans MS" w:hAnsi="Comic Sans MS"/>
          <w:b/>
          <w:sz w:val="32"/>
          <w:szCs w:val="32"/>
          <w:u w:val="single"/>
        </w:rPr>
        <w:t xml:space="preserve"> to avail of both options</w:t>
      </w:r>
    </w:p>
    <w:p w14:paraId="45296F18" w14:textId="77777777" w:rsidR="003A7FA9" w:rsidRDefault="003A7FA9">
      <w:pP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</w:pPr>
    </w:p>
    <w:p w14:paraId="23D42474" w14:textId="77777777" w:rsidR="003A7FA9" w:rsidRDefault="003A7FA9">
      <w:pP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</w:pPr>
    </w:p>
    <w:p w14:paraId="45B63A36" w14:textId="3515E3E2" w:rsidR="003A7FA9" w:rsidRPr="003A7FA9" w:rsidRDefault="003A7FA9">
      <w:pP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</w:pPr>
      <w:r w:rsidRPr="003A7FA9"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  <w:lastRenderedPageBreak/>
        <w:t xml:space="preserve">Student A </w:t>
      </w:r>
    </w:p>
    <w:p w14:paraId="380B61FB" w14:textId="0CCFF8F6" w:rsidR="00802B6E" w:rsidRDefault="003A7FA9">
      <w:pPr>
        <w:rPr>
          <w:rFonts w:ascii="Comic Sans MS" w:hAnsi="Comic Sans MS"/>
          <w:b/>
          <w:sz w:val="24"/>
          <w:szCs w:val="24"/>
          <w:u w:val="single"/>
        </w:rPr>
      </w:pPr>
      <w:r>
        <w:rPr>
          <w:noProof/>
          <w:lang w:eastAsia="en-IE"/>
        </w:rPr>
        <w:drawing>
          <wp:inline distT="0" distB="0" distL="0" distR="0" wp14:anchorId="45AD4C6D" wp14:editId="39B56B8D">
            <wp:extent cx="5731510" cy="2331720"/>
            <wp:effectExtent l="0" t="0" r="2540" b="0"/>
            <wp:docPr id="4" name="Content Placeholder 4">
              <a:extLst xmlns:a="http://schemas.openxmlformats.org/drawingml/2006/main">
                <a:ext uri="{FF2B5EF4-FFF2-40B4-BE49-F238E27FC236}">
                  <a16:creationId xmlns:a16="http://schemas.microsoft.com/office/drawing/2014/main" id="{2BE876D6-7791-42FB-A1EB-13DE3EFDF2AD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Content Placeholder 4">
                      <a:extLst>
                        <a:ext uri="{FF2B5EF4-FFF2-40B4-BE49-F238E27FC236}">
                          <a16:creationId xmlns:a16="http://schemas.microsoft.com/office/drawing/2014/main" id="{2BE876D6-7791-42FB-A1EB-13DE3EFDF2AD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13"/>
                    <a:stretch>
                      <a:fillRect/>
                    </a:stretch>
                  </pic:blipFill>
                  <pic:spPr>
                    <a:xfrm>
                      <a:off x="0" y="0"/>
                      <a:ext cx="5731510" cy="233172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4C264CD" w14:textId="3233B80E" w:rsidR="003A7FA9" w:rsidRDefault="003A7FA9">
      <w:pPr>
        <w:rPr>
          <w:rFonts w:ascii="Comic Sans MS" w:hAnsi="Comic Sans MS"/>
          <w:b/>
          <w:sz w:val="24"/>
          <w:szCs w:val="24"/>
          <w:u w:val="single"/>
        </w:rPr>
      </w:pPr>
    </w:p>
    <w:p w14:paraId="218EAD0B" w14:textId="4C25612D" w:rsidR="003A7FA9" w:rsidRDefault="003A7FA9">
      <w:pPr>
        <w:rPr>
          <w:rFonts w:ascii="Comic Sans MS" w:hAnsi="Comic Sans MS"/>
          <w:b/>
          <w:sz w:val="24"/>
          <w:szCs w:val="24"/>
          <w:u w:val="single"/>
        </w:rPr>
      </w:pPr>
      <w:r>
        <w:rPr>
          <w:rFonts w:ascii="Comic Sans MS" w:hAnsi="Comic Sans MS"/>
          <w:b/>
          <w:sz w:val="24"/>
          <w:szCs w:val="24"/>
          <w:u w:val="single"/>
        </w:rPr>
        <w:t>Student A</w:t>
      </w:r>
    </w:p>
    <w:p w14:paraId="1A7BDF7C" w14:textId="58C96473" w:rsidR="00ED19E7" w:rsidRDefault="003A7FA9">
      <w:pPr>
        <w:rPr>
          <w:rFonts w:ascii="Comic Sans MS" w:hAnsi="Comic Sans MS"/>
          <w:b/>
          <w:sz w:val="24"/>
          <w:szCs w:val="24"/>
          <w:u w:val="single"/>
        </w:rPr>
      </w:pPr>
      <w:r>
        <w:rPr>
          <w:noProof/>
          <w:lang w:eastAsia="en-IE"/>
        </w:rPr>
        <w:drawing>
          <wp:inline distT="0" distB="0" distL="0" distR="0" wp14:anchorId="2E1ECF47" wp14:editId="6BD606CE">
            <wp:extent cx="5731510" cy="2611120"/>
            <wp:effectExtent l="0" t="0" r="2540" b="0"/>
            <wp:docPr id="6" name="Content Placeholder 4">
              <a:extLst xmlns:a="http://schemas.openxmlformats.org/drawingml/2006/main">
                <a:ext uri="{FF2B5EF4-FFF2-40B4-BE49-F238E27FC236}">
                  <a16:creationId xmlns:a16="http://schemas.microsoft.com/office/drawing/2014/main" id="{DD61B214-3DD4-44C0-AFE1-FE89F5A774CF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Content Placeholder 4">
                      <a:extLst>
                        <a:ext uri="{FF2B5EF4-FFF2-40B4-BE49-F238E27FC236}">
                          <a16:creationId xmlns:a16="http://schemas.microsoft.com/office/drawing/2014/main" id="{DD61B214-3DD4-44C0-AFE1-FE89F5A774CF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5731510" cy="261112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11F62B9" w14:textId="1CA1FAAC" w:rsidR="003A7FA9" w:rsidRDefault="003A7FA9">
      <w:pPr>
        <w:rPr>
          <w:rFonts w:ascii="Comic Sans MS" w:hAnsi="Comic Sans MS"/>
          <w:b/>
          <w:sz w:val="24"/>
          <w:szCs w:val="24"/>
          <w:u w:val="single"/>
        </w:rPr>
      </w:pPr>
    </w:p>
    <w:p w14:paraId="0D1A4BD0" w14:textId="1FB30782" w:rsidR="003A7FA9" w:rsidRDefault="003A7FA9">
      <w:pPr>
        <w:rPr>
          <w:rFonts w:ascii="Comic Sans MS" w:hAnsi="Comic Sans MS"/>
          <w:b/>
          <w:sz w:val="24"/>
          <w:szCs w:val="24"/>
          <w:u w:val="single"/>
        </w:rPr>
      </w:pPr>
      <w:r>
        <w:rPr>
          <w:rFonts w:ascii="Comic Sans MS" w:hAnsi="Comic Sans MS"/>
          <w:b/>
          <w:sz w:val="24"/>
          <w:szCs w:val="24"/>
          <w:u w:val="single"/>
        </w:rPr>
        <w:t xml:space="preserve">The </w:t>
      </w:r>
      <w:r w:rsidR="00D17C3D">
        <w:rPr>
          <w:rFonts w:ascii="Comic Sans MS" w:hAnsi="Comic Sans MS"/>
          <w:b/>
          <w:sz w:val="24"/>
          <w:szCs w:val="24"/>
          <w:u w:val="single"/>
        </w:rPr>
        <w:t>better of the two grades will be</w:t>
      </w:r>
      <w:r>
        <w:rPr>
          <w:rFonts w:ascii="Comic Sans MS" w:hAnsi="Comic Sans MS"/>
          <w:b/>
          <w:sz w:val="24"/>
          <w:szCs w:val="24"/>
          <w:u w:val="single"/>
        </w:rPr>
        <w:t xml:space="preserve"> on the</w:t>
      </w:r>
      <w:r w:rsidR="00D17C3D">
        <w:rPr>
          <w:rFonts w:ascii="Comic Sans MS" w:hAnsi="Comic Sans MS"/>
          <w:b/>
          <w:sz w:val="24"/>
          <w:szCs w:val="24"/>
          <w:u w:val="single"/>
        </w:rPr>
        <w:t xml:space="preserve"> final</w:t>
      </w:r>
      <w:r>
        <w:rPr>
          <w:rFonts w:ascii="Comic Sans MS" w:hAnsi="Comic Sans MS"/>
          <w:b/>
          <w:sz w:val="24"/>
          <w:szCs w:val="24"/>
          <w:u w:val="single"/>
        </w:rPr>
        <w:t xml:space="preserve"> certificate. </w:t>
      </w:r>
    </w:p>
    <w:p w14:paraId="59C0D2F5" w14:textId="4E7C8D58" w:rsidR="003A7FA9" w:rsidRDefault="003A7FA9">
      <w:pPr>
        <w:rPr>
          <w:rFonts w:ascii="Comic Sans MS" w:hAnsi="Comic Sans MS"/>
          <w:b/>
          <w:sz w:val="24"/>
          <w:szCs w:val="24"/>
          <w:u w:val="single"/>
        </w:rPr>
      </w:pPr>
    </w:p>
    <w:p w14:paraId="0A626C68" w14:textId="77777777" w:rsidR="003A7FA9" w:rsidRDefault="003A7FA9">
      <w:pPr>
        <w:rPr>
          <w:noProof/>
          <w:lang w:eastAsia="en-IE"/>
        </w:rPr>
      </w:pPr>
    </w:p>
    <w:p w14:paraId="0E1BD0CC" w14:textId="77777777" w:rsidR="003A7FA9" w:rsidRDefault="003A7FA9">
      <w:pPr>
        <w:rPr>
          <w:noProof/>
          <w:lang w:eastAsia="en-IE"/>
        </w:rPr>
      </w:pPr>
    </w:p>
    <w:p w14:paraId="318E3807" w14:textId="77777777" w:rsidR="003A7FA9" w:rsidRDefault="003A7FA9">
      <w:pPr>
        <w:rPr>
          <w:noProof/>
          <w:lang w:eastAsia="en-IE"/>
        </w:rPr>
      </w:pPr>
    </w:p>
    <w:p w14:paraId="2F5F4680" w14:textId="77777777" w:rsidR="003A7FA9" w:rsidRDefault="003A7FA9">
      <w:pPr>
        <w:rPr>
          <w:noProof/>
          <w:lang w:eastAsia="en-IE"/>
        </w:rPr>
      </w:pPr>
    </w:p>
    <w:p w14:paraId="1E4EA7BE" w14:textId="77777777" w:rsidR="00421E5C" w:rsidRDefault="00421E5C">
      <w:pP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</w:pPr>
    </w:p>
    <w:p w14:paraId="0EBCB7BD" w14:textId="77777777" w:rsidR="00421E5C" w:rsidRDefault="00421E5C">
      <w:pP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</w:pPr>
    </w:p>
    <w:p w14:paraId="75A2E4BA" w14:textId="4A85EC07" w:rsidR="003A7FA9" w:rsidRPr="003A7FA9" w:rsidRDefault="003A7FA9">
      <w:pP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</w:pPr>
      <w:r w:rsidRPr="003A7FA9"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  <w:lastRenderedPageBreak/>
        <w:t xml:space="preserve">Combined </w:t>
      </w:r>
      <w: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  <w:t>resul</w:t>
      </w:r>
      <w:r w:rsidRPr="003A7FA9"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  <w:t>t</w:t>
      </w:r>
      <w:r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  <w:t>s</w:t>
      </w:r>
      <w:r w:rsidRPr="003A7FA9">
        <w:rPr>
          <w:rFonts w:ascii="Comic Sans MS" w:hAnsi="Comic Sans MS"/>
          <w:b/>
          <w:noProof/>
          <w:sz w:val="24"/>
          <w:szCs w:val="24"/>
          <w:u w:val="single"/>
          <w:lang w:eastAsia="en-IE"/>
        </w:rPr>
        <w:t xml:space="preserve"> for student A</w:t>
      </w:r>
    </w:p>
    <w:p w14:paraId="1B475684" w14:textId="323FDED4" w:rsidR="003A7FA9" w:rsidRDefault="003A7FA9">
      <w:pPr>
        <w:rPr>
          <w:rFonts w:ascii="Comic Sans MS" w:hAnsi="Comic Sans MS"/>
          <w:b/>
          <w:sz w:val="24"/>
          <w:szCs w:val="24"/>
          <w:u w:val="single"/>
        </w:rPr>
      </w:pPr>
      <w:r>
        <w:rPr>
          <w:noProof/>
          <w:lang w:eastAsia="en-IE"/>
        </w:rPr>
        <w:drawing>
          <wp:inline distT="0" distB="0" distL="0" distR="0" wp14:anchorId="2437997F" wp14:editId="2C441D50">
            <wp:extent cx="5731510" cy="2740025"/>
            <wp:effectExtent l="0" t="0" r="2540" b="3175"/>
            <wp:docPr id="11" name="Content Placeholder 4">
              <a:extLst xmlns:a="http://schemas.openxmlformats.org/drawingml/2006/main">
                <a:ext uri="{FF2B5EF4-FFF2-40B4-BE49-F238E27FC236}">
                  <a16:creationId xmlns:a16="http://schemas.microsoft.com/office/drawing/2014/main" id="{4A1B93B2-FAB3-46F8-96BB-65D37441916D}"/>
                </a:ext>
              </a:extLst>
            </wp:docPr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Content Placeholder 4">
                      <a:extLst>
                        <a:ext uri="{FF2B5EF4-FFF2-40B4-BE49-F238E27FC236}">
                          <a16:creationId xmlns:a16="http://schemas.microsoft.com/office/drawing/2014/main" id="{4A1B93B2-FAB3-46F8-96BB-65D37441916D}"/>
                        </a:ext>
                      </a:extLst>
                    </pic:cNvPr>
                    <pic:cNvPicPr>
                      <a:picLocks noGrp="1" noChangeAspect="1"/>
                    </pic:cNvPicPr>
                  </pic:nvPicPr>
                  <pic:blipFill>
                    <a:blip r:embed="rId15"/>
                    <a:stretch>
                      <a:fillRect/>
                    </a:stretch>
                  </pic:blipFill>
                  <pic:spPr>
                    <a:xfrm>
                      <a:off x="0" y="0"/>
                      <a:ext cx="5731510" cy="274002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3950CFA" w14:textId="77777777" w:rsidR="00D17C3D" w:rsidRDefault="00D17C3D" w:rsidP="00D17C3D">
      <w:pPr>
        <w:spacing w:after="0" w:line="216" w:lineRule="auto"/>
        <w:contextualSpacing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</w:p>
    <w:p w14:paraId="01C46E9D" w14:textId="0176141E" w:rsidR="00D17C3D" w:rsidRDefault="00D17C3D" w:rsidP="00D17C3D">
      <w:pPr>
        <w:spacing w:after="0" w:line="216" w:lineRule="auto"/>
        <w:contextualSpacing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  <w:r w:rsidRPr="00D17C3D"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  <w:t>Orals/Coursework</w:t>
      </w:r>
    </w:p>
    <w:p w14:paraId="29EE6A76" w14:textId="77777777" w:rsidR="003D3C8B" w:rsidRPr="00D17C3D" w:rsidRDefault="003D3C8B" w:rsidP="00D17C3D">
      <w:pPr>
        <w:spacing w:after="0" w:line="216" w:lineRule="auto"/>
        <w:contextualSpacing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</w:p>
    <w:p w14:paraId="39FE6955" w14:textId="60A66535" w:rsidR="003A7FA9" w:rsidRPr="00D17C3D" w:rsidRDefault="003A7FA9" w:rsidP="00D17C3D">
      <w:pPr>
        <w:pStyle w:val="ListParagraph"/>
        <w:numPr>
          <w:ilvl w:val="0"/>
          <w:numId w:val="14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D17C3D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Guidelines coming from SEC</w:t>
      </w:r>
    </w:p>
    <w:p w14:paraId="701BBD10" w14:textId="74FA78C9" w:rsidR="003A7FA9" w:rsidRPr="00D17C3D" w:rsidRDefault="003A7FA9" w:rsidP="00D17C3D">
      <w:pPr>
        <w:pStyle w:val="ListParagraph"/>
        <w:numPr>
          <w:ilvl w:val="0"/>
          <w:numId w:val="14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D17C3D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Window of Assessment – 26 March to 15 April</w:t>
      </w:r>
    </w:p>
    <w:p w14:paraId="7331112F" w14:textId="33CC0FCD" w:rsidR="003A7FA9" w:rsidRPr="00D17C3D" w:rsidRDefault="003A7FA9" w:rsidP="00D17C3D">
      <w:pPr>
        <w:pStyle w:val="ListParagraph"/>
        <w:numPr>
          <w:ilvl w:val="0"/>
          <w:numId w:val="14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D17C3D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 xml:space="preserve">Will take place in the school outside of normal school tuition time </w:t>
      </w:r>
    </w:p>
    <w:p w14:paraId="456549EB" w14:textId="5290203C" w:rsidR="003A7FA9" w:rsidRPr="00D17C3D" w:rsidRDefault="003A7FA9" w:rsidP="00D17C3D">
      <w:pPr>
        <w:pStyle w:val="ListParagraph"/>
        <w:numPr>
          <w:ilvl w:val="0"/>
          <w:numId w:val="14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D17C3D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Dates for coursework will be amended</w:t>
      </w:r>
    </w:p>
    <w:p w14:paraId="59D19C6E" w14:textId="6D2FAF45" w:rsidR="003A7FA9" w:rsidRPr="00D17C3D" w:rsidRDefault="003A7FA9" w:rsidP="00D17C3D">
      <w:pPr>
        <w:pStyle w:val="ListParagraph"/>
        <w:numPr>
          <w:ilvl w:val="0"/>
          <w:numId w:val="14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D17C3D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Teacher, or another teacher in the school (proficiency), or a teacher in another school, or a retired teacher (must all be suitably qualified)</w:t>
      </w:r>
    </w:p>
    <w:p w14:paraId="7867B032" w14:textId="0528C2E9" w:rsidR="003A7FA9" w:rsidRPr="00D17C3D" w:rsidRDefault="003A7FA9" w:rsidP="00D17C3D">
      <w:pPr>
        <w:pStyle w:val="ListParagraph"/>
        <w:numPr>
          <w:ilvl w:val="0"/>
          <w:numId w:val="14"/>
        </w:numPr>
        <w:spacing w:after="0" w:line="216" w:lineRule="auto"/>
        <w:rPr>
          <w:rFonts w:ascii="Comic Sans MS" w:eastAsia="Times New Roman" w:hAnsi="Comic Sans MS" w:cs="Times New Roman"/>
          <w:sz w:val="24"/>
          <w:szCs w:val="24"/>
          <w:lang w:eastAsia="en-IE"/>
        </w:rPr>
      </w:pPr>
      <w:r w:rsidRPr="00D17C3D">
        <w:rPr>
          <w:rFonts w:ascii="Comic Sans MS" w:eastAsiaTheme="minorEastAsia" w:hAnsi="Comic Sans MS"/>
          <w:color w:val="000000" w:themeColor="text1"/>
          <w:kern w:val="24"/>
          <w:sz w:val="24"/>
          <w:szCs w:val="24"/>
          <w:lang w:eastAsia="en-IE"/>
        </w:rPr>
        <w:t>Record the oral on SEC device</w:t>
      </w:r>
    </w:p>
    <w:p w14:paraId="154E356B" w14:textId="77777777" w:rsidR="00D17C3D" w:rsidRPr="00D17C3D" w:rsidRDefault="00D17C3D" w:rsidP="00D17C3D">
      <w:pPr>
        <w:spacing w:after="0" w:line="216" w:lineRule="auto"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</w:p>
    <w:p w14:paraId="015448AA" w14:textId="77777777" w:rsidR="00421E5C" w:rsidRDefault="00421E5C" w:rsidP="00D17C3D">
      <w:pPr>
        <w:spacing w:after="0" w:line="216" w:lineRule="auto"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</w:p>
    <w:p w14:paraId="07CA259C" w14:textId="2EE96003" w:rsidR="00D17C3D" w:rsidRDefault="00D17C3D" w:rsidP="00D17C3D">
      <w:pPr>
        <w:spacing w:after="0" w:line="216" w:lineRule="auto"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  <w:r w:rsidRPr="00D17C3D"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  <w:t>Advice on test</w:t>
      </w:r>
      <w:r w:rsidR="00421E5C"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  <w:t>ing</w:t>
      </w:r>
      <w:r w:rsidRPr="00D17C3D"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  <w:t xml:space="preserve"> between now and the summer </w:t>
      </w:r>
    </w:p>
    <w:p w14:paraId="4A1519F9" w14:textId="77777777" w:rsidR="003D3C8B" w:rsidRPr="00D17C3D" w:rsidRDefault="003D3C8B" w:rsidP="00D17C3D">
      <w:pPr>
        <w:spacing w:after="0" w:line="216" w:lineRule="auto"/>
        <w:rPr>
          <w:rFonts w:ascii="Comic Sans MS" w:eastAsia="Times New Roman" w:hAnsi="Comic Sans MS" w:cs="Times New Roman"/>
          <w:b/>
          <w:sz w:val="24"/>
          <w:szCs w:val="24"/>
          <w:u w:val="single"/>
          <w:lang w:eastAsia="en-IE"/>
        </w:rPr>
      </w:pPr>
    </w:p>
    <w:p w14:paraId="57543318" w14:textId="083266D4" w:rsidR="003A7FA9" w:rsidRPr="00D17C3D" w:rsidRDefault="00D17C3D" w:rsidP="00D17C3D">
      <w:pPr>
        <w:pStyle w:val="ListParagraph"/>
        <w:numPr>
          <w:ilvl w:val="0"/>
          <w:numId w:val="15"/>
        </w:numPr>
        <w:rPr>
          <w:rFonts w:ascii="Comic Sans MS" w:hAnsi="Comic Sans MS"/>
          <w:sz w:val="24"/>
          <w:szCs w:val="24"/>
        </w:rPr>
      </w:pPr>
      <w:r w:rsidRPr="00D17C3D">
        <w:rPr>
          <w:rFonts w:ascii="Comic Sans MS" w:hAnsi="Comic Sans MS"/>
          <w:sz w:val="24"/>
          <w:szCs w:val="24"/>
        </w:rPr>
        <w:t>No need for pre-exams – cannot be used in the accredited grades process</w:t>
      </w:r>
    </w:p>
    <w:p w14:paraId="154E395C" w14:textId="5E621CA7" w:rsidR="00D17C3D" w:rsidRDefault="00D17C3D" w:rsidP="00D17C3D">
      <w:pPr>
        <w:pStyle w:val="ListParagraph"/>
        <w:numPr>
          <w:ilvl w:val="0"/>
          <w:numId w:val="15"/>
        </w:numPr>
        <w:rPr>
          <w:rFonts w:ascii="Comic Sans MS" w:hAnsi="Comic Sans MS"/>
          <w:sz w:val="24"/>
          <w:szCs w:val="24"/>
        </w:rPr>
      </w:pPr>
      <w:r w:rsidRPr="00D17C3D">
        <w:rPr>
          <w:rFonts w:ascii="Comic Sans MS" w:hAnsi="Comic Sans MS"/>
          <w:sz w:val="24"/>
          <w:szCs w:val="24"/>
        </w:rPr>
        <w:t>Advice is to set three one hour exams over the coming three months</w:t>
      </w:r>
      <w:r>
        <w:rPr>
          <w:rFonts w:ascii="Comic Sans MS" w:hAnsi="Comic Sans MS"/>
          <w:sz w:val="24"/>
          <w:szCs w:val="24"/>
        </w:rPr>
        <w:t xml:space="preserve"> – these are allowed to become part of the accredited grades process</w:t>
      </w:r>
    </w:p>
    <w:p w14:paraId="74F21EB6" w14:textId="5DA1F794" w:rsidR="00D17C3D" w:rsidRDefault="00D17C3D" w:rsidP="00D17C3D">
      <w:pPr>
        <w:pStyle w:val="ListParagraph"/>
        <w:numPr>
          <w:ilvl w:val="0"/>
          <w:numId w:val="15"/>
        </w:num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 xml:space="preserve">Teachers are preparing a schedule for student ( ready in the coming days) so there will not over testing in any given day </w:t>
      </w:r>
    </w:p>
    <w:p w14:paraId="7C0C49A8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122C4DF6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46A858B0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3810996E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3932B164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7A067EF2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67593C37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5E4B1912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6275DB12" w14:textId="77777777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4F189AF5" w14:textId="020DB217" w:rsidR="00D17C3D" w:rsidRDefault="00D17C3D" w:rsidP="00D17C3D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Appeals</w:t>
      </w:r>
    </w:p>
    <w:p w14:paraId="2108D6F3" w14:textId="017AB3E5" w:rsidR="00D17C3D" w:rsidRDefault="00D17C3D" w:rsidP="00D17C3D">
      <w:pPr>
        <w:rPr>
          <w:rFonts w:ascii="Comic Sans MS" w:hAnsi="Comic Sans MS"/>
          <w:sz w:val="24"/>
          <w:szCs w:val="24"/>
        </w:rPr>
      </w:pPr>
      <w:r>
        <w:rPr>
          <w:noProof/>
          <w:lang w:eastAsia="en-IE"/>
        </w:rPr>
        <w:drawing>
          <wp:inline distT="0" distB="0" distL="0" distR="0" wp14:anchorId="5B53FC15" wp14:editId="4C5F17FC">
            <wp:extent cx="5029200" cy="3876675"/>
            <wp:effectExtent l="0" t="0" r="0" b="9525"/>
            <wp:docPr id="12" name="Diagram 12">
              <a:extLst xmlns:a="http://schemas.openxmlformats.org/drawingml/2006/main">
                <a:ext uri="{FF2B5EF4-FFF2-40B4-BE49-F238E27FC236}">
                  <a16:creationId xmlns:a16="http://schemas.microsoft.com/office/drawing/2014/main" id="{66DE6DE6-241E-4775-8D5C-37CC6D46A1B3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6" r:lo="rId17" r:qs="rId18" r:cs="rId19"/>
              </a:graphicData>
            </a:graphic>
          </wp:inline>
        </w:drawing>
      </w:r>
    </w:p>
    <w:p w14:paraId="0E34C906" w14:textId="43B0925D" w:rsidR="00D17C3D" w:rsidRDefault="00D17C3D" w:rsidP="00D17C3D">
      <w:pPr>
        <w:rPr>
          <w:rFonts w:ascii="Comic Sans MS" w:hAnsi="Comic Sans MS"/>
          <w:sz w:val="24"/>
          <w:szCs w:val="24"/>
        </w:rPr>
      </w:pPr>
    </w:p>
    <w:p w14:paraId="55990DA4" w14:textId="4689CD9F" w:rsidR="00D17C3D" w:rsidRDefault="00421E5C" w:rsidP="00D17C3D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I hope this letter will help you to understand the new process a little bit better. Please do not hesitate to contact any staff member or me should you require any further assistance.</w:t>
      </w:r>
    </w:p>
    <w:p w14:paraId="77A9A0BB" w14:textId="418828FC" w:rsidR="00421E5C" w:rsidRDefault="00421E5C" w:rsidP="00D17C3D">
      <w:pPr>
        <w:rPr>
          <w:rFonts w:ascii="Comic Sans MS" w:hAnsi="Comic Sans MS"/>
          <w:sz w:val="24"/>
          <w:szCs w:val="24"/>
        </w:rPr>
      </w:pPr>
    </w:p>
    <w:p w14:paraId="1F99198D" w14:textId="11EE45A2" w:rsidR="00421E5C" w:rsidRDefault="00421E5C" w:rsidP="00D17C3D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Stay safe,</w:t>
      </w:r>
    </w:p>
    <w:p w14:paraId="7CF20662" w14:textId="6BEBC6B9" w:rsidR="00421E5C" w:rsidRDefault="00421E5C" w:rsidP="00D17C3D">
      <w:pPr>
        <w:rPr>
          <w:rFonts w:ascii="Comic Sans MS" w:hAnsi="Comic Sans MS"/>
          <w:sz w:val="24"/>
          <w:szCs w:val="24"/>
        </w:rPr>
      </w:pPr>
    </w:p>
    <w:p w14:paraId="4F33A16A" w14:textId="199B22E2" w:rsidR="00421E5C" w:rsidRDefault="00421E5C" w:rsidP="00D17C3D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>___________</w:t>
      </w:r>
      <w:bookmarkStart w:id="0" w:name="_GoBack"/>
      <w:bookmarkEnd w:id="0"/>
      <w:r>
        <w:rPr>
          <w:rFonts w:ascii="Comic Sans MS" w:hAnsi="Comic Sans MS"/>
          <w:sz w:val="24"/>
          <w:szCs w:val="24"/>
        </w:rPr>
        <w:t>_________</w:t>
      </w:r>
    </w:p>
    <w:p w14:paraId="2C335DE2" w14:textId="59754484" w:rsidR="00D17C3D" w:rsidRDefault="00421E5C" w:rsidP="00D17C3D">
      <w:pPr>
        <w:rPr>
          <w:rFonts w:ascii="Comic Sans MS" w:hAnsi="Comic Sans MS"/>
          <w:sz w:val="24"/>
          <w:szCs w:val="24"/>
        </w:rPr>
      </w:pPr>
      <w:r>
        <w:rPr>
          <w:rFonts w:ascii="Comic Sans MS" w:hAnsi="Comic Sans MS"/>
          <w:sz w:val="24"/>
          <w:szCs w:val="24"/>
        </w:rPr>
        <w:t xml:space="preserve">Patricia Lynam </w:t>
      </w:r>
    </w:p>
    <w:p w14:paraId="07215D59" w14:textId="5B5D10F7" w:rsidR="00D17C3D" w:rsidRDefault="00D17C3D" w:rsidP="00D17C3D">
      <w:pPr>
        <w:rPr>
          <w:rFonts w:ascii="Comic Sans MS" w:hAnsi="Comic Sans MS"/>
          <w:sz w:val="24"/>
          <w:szCs w:val="24"/>
        </w:rPr>
      </w:pPr>
    </w:p>
    <w:sectPr w:rsidR="00D17C3D" w:rsidSect="00DA4496">
      <w:footerReference w:type="default" r:id="rId21"/>
      <w:pgSz w:w="11906" w:h="16838"/>
      <w:pgMar w:top="576" w:right="1440" w:bottom="1440" w:left="1440" w:header="706" w:footer="706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0C388058" w14:textId="77777777" w:rsidR="00A0292F" w:rsidRDefault="00A0292F" w:rsidP="00DA4496">
      <w:pPr>
        <w:spacing w:after="0" w:line="240" w:lineRule="auto"/>
      </w:pPr>
      <w:r>
        <w:separator/>
      </w:r>
    </w:p>
  </w:endnote>
  <w:endnote w:type="continuationSeparator" w:id="0">
    <w:p w14:paraId="1B83CD89" w14:textId="77777777" w:rsidR="00A0292F" w:rsidRDefault="00A0292F" w:rsidP="00DA449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mic Sans MS">
    <w:panose1 w:val="030F0702030302020204"/>
    <w:charset w:val="00"/>
    <w:family w:val="script"/>
    <w:pitch w:val="variable"/>
    <w:sig w:usb0="00000287" w:usb1="00000013" w:usb2="00000000" w:usb3="00000000" w:csb0="0000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4AC566AE" w14:textId="77777777" w:rsidR="00DA4496" w:rsidRDefault="00DA4496">
    <w:pPr>
      <w:pStyle w:val="Footer"/>
    </w:pPr>
    <w:r w:rsidRPr="00C35CBB">
      <w:rPr>
        <w:noProof/>
        <w:lang w:eastAsia="en-IE"/>
      </w:rPr>
      <w:drawing>
        <wp:inline distT="0" distB="0" distL="0" distR="0" wp14:anchorId="2C3D01F4" wp14:editId="3B80AF47">
          <wp:extent cx="5727700" cy="741672"/>
          <wp:effectExtent l="0" t="0" r="0" b="1905"/>
          <wp:docPr id="1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27700" cy="741672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3C6CEB86" w14:textId="77777777" w:rsidR="00A0292F" w:rsidRDefault="00A0292F" w:rsidP="00DA4496">
      <w:pPr>
        <w:spacing w:after="0" w:line="240" w:lineRule="auto"/>
      </w:pPr>
      <w:r>
        <w:separator/>
      </w:r>
    </w:p>
  </w:footnote>
  <w:footnote w:type="continuationSeparator" w:id="0">
    <w:p w14:paraId="0AD328F5" w14:textId="77777777" w:rsidR="00A0292F" w:rsidRDefault="00A0292F" w:rsidP="00DA4496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1F6685F"/>
    <w:multiLevelType w:val="hybridMultilevel"/>
    <w:tmpl w:val="C902F82C"/>
    <w:lvl w:ilvl="0" w:tplc="D5B06CF0">
      <w:start w:val="1"/>
      <w:numFmt w:val="decimal"/>
      <w:lvlText w:val="%1."/>
      <w:lvlJc w:val="left"/>
      <w:pPr>
        <w:ind w:left="720" w:hanging="360"/>
      </w:pPr>
      <w:rPr>
        <w:rFonts w:eastAsiaTheme="minorEastAsia" w:cstheme="minorBidi" w:hint="default"/>
        <w:color w:val="000000" w:themeColor="text1"/>
      </w:rPr>
    </w:lvl>
    <w:lvl w:ilvl="1" w:tplc="18090019" w:tentative="1">
      <w:start w:val="1"/>
      <w:numFmt w:val="lowerLetter"/>
      <w:lvlText w:val="%2."/>
      <w:lvlJc w:val="left"/>
      <w:pPr>
        <w:ind w:left="1440" w:hanging="360"/>
      </w:pPr>
    </w:lvl>
    <w:lvl w:ilvl="2" w:tplc="1809001B" w:tentative="1">
      <w:start w:val="1"/>
      <w:numFmt w:val="lowerRoman"/>
      <w:lvlText w:val="%3."/>
      <w:lvlJc w:val="right"/>
      <w:pPr>
        <w:ind w:left="2160" w:hanging="180"/>
      </w:pPr>
    </w:lvl>
    <w:lvl w:ilvl="3" w:tplc="1809000F" w:tentative="1">
      <w:start w:val="1"/>
      <w:numFmt w:val="decimal"/>
      <w:lvlText w:val="%4."/>
      <w:lvlJc w:val="left"/>
      <w:pPr>
        <w:ind w:left="2880" w:hanging="360"/>
      </w:pPr>
    </w:lvl>
    <w:lvl w:ilvl="4" w:tplc="18090019" w:tentative="1">
      <w:start w:val="1"/>
      <w:numFmt w:val="lowerLetter"/>
      <w:lvlText w:val="%5."/>
      <w:lvlJc w:val="left"/>
      <w:pPr>
        <w:ind w:left="3600" w:hanging="360"/>
      </w:pPr>
    </w:lvl>
    <w:lvl w:ilvl="5" w:tplc="1809001B" w:tentative="1">
      <w:start w:val="1"/>
      <w:numFmt w:val="lowerRoman"/>
      <w:lvlText w:val="%6."/>
      <w:lvlJc w:val="right"/>
      <w:pPr>
        <w:ind w:left="4320" w:hanging="180"/>
      </w:pPr>
    </w:lvl>
    <w:lvl w:ilvl="6" w:tplc="1809000F" w:tentative="1">
      <w:start w:val="1"/>
      <w:numFmt w:val="decimal"/>
      <w:lvlText w:val="%7."/>
      <w:lvlJc w:val="left"/>
      <w:pPr>
        <w:ind w:left="5040" w:hanging="360"/>
      </w:pPr>
    </w:lvl>
    <w:lvl w:ilvl="7" w:tplc="18090019" w:tentative="1">
      <w:start w:val="1"/>
      <w:numFmt w:val="lowerLetter"/>
      <w:lvlText w:val="%8."/>
      <w:lvlJc w:val="left"/>
      <w:pPr>
        <w:ind w:left="5760" w:hanging="360"/>
      </w:pPr>
    </w:lvl>
    <w:lvl w:ilvl="8" w:tplc="1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C820380"/>
    <w:multiLevelType w:val="hybridMultilevel"/>
    <w:tmpl w:val="24C4C506"/>
    <w:lvl w:ilvl="0" w:tplc="0DB89D46">
      <w:start w:val="1"/>
      <w:numFmt w:val="decimal"/>
      <w:lvlText w:val="%1."/>
      <w:lvlJc w:val="left"/>
      <w:pPr>
        <w:ind w:left="720" w:hanging="360"/>
      </w:pPr>
      <w:rPr>
        <w:rFonts w:eastAsiaTheme="minorEastAsia" w:cstheme="minorBidi" w:hint="default"/>
        <w:color w:val="000000" w:themeColor="text1"/>
      </w:rPr>
    </w:lvl>
    <w:lvl w:ilvl="1" w:tplc="18090019" w:tentative="1">
      <w:start w:val="1"/>
      <w:numFmt w:val="lowerLetter"/>
      <w:lvlText w:val="%2."/>
      <w:lvlJc w:val="left"/>
      <w:pPr>
        <w:ind w:left="1440" w:hanging="360"/>
      </w:pPr>
    </w:lvl>
    <w:lvl w:ilvl="2" w:tplc="1809001B" w:tentative="1">
      <w:start w:val="1"/>
      <w:numFmt w:val="lowerRoman"/>
      <w:lvlText w:val="%3."/>
      <w:lvlJc w:val="right"/>
      <w:pPr>
        <w:ind w:left="2160" w:hanging="180"/>
      </w:pPr>
    </w:lvl>
    <w:lvl w:ilvl="3" w:tplc="1809000F" w:tentative="1">
      <w:start w:val="1"/>
      <w:numFmt w:val="decimal"/>
      <w:lvlText w:val="%4."/>
      <w:lvlJc w:val="left"/>
      <w:pPr>
        <w:ind w:left="2880" w:hanging="360"/>
      </w:pPr>
    </w:lvl>
    <w:lvl w:ilvl="4" w:tplc="18090019" w:tentative="1">
      <w:start w:val="1"/>
      <w:numFmt w:val="lowerLetter"/>
      <w:lvlText w:val="%5."/>
      <w:lvlJc w:val="left"/>
      <w:pPr>
        <w:ind w:left="3600" w:hanging="360"/>
      </w:pPr>
    </w:lvl>
    <w:lvl w:ilvl="5" w:tplc="1809001B" w:tentative="1">
      <w:start w:val="1"/>
      <w:numFmt w:val="lowerRoman"/>
      <w:lvlText w:val="%6."/>
      <w:lvlJc w:val="right"/>
      <w:pPr>
        <w:ind w:left="4320" w:hanging="180"/>
      </w:pPr>
    </w:lvl>
    <w:lvl w:ilvl="6" w:tplc="1809000F" w:tentative="1">
      <w:start w:val="1"/>
      <w:numFmt w:val="decimal"/>
      <w:lvlText w:val="%7."/>
      <w:lvlJc w:val="left"/>
      <w:pPr>
        <w:ind w:left="5040" w:hanging="360"/>
      </w:pPr>
    </w:lvl>
    <w:lvl w:ilvl="7" w:tplc="18090019" w:tentative="1">
      <w:start w:val="1"/>
      <w:numFmt w:val="lowerLetter"/>
      <w:lvlText w:val="%8."/>
      <w:lvlJc w:val="left"/>
      <w:pPr>
        <w:ind w:left="5760" w:hanging="360"/>
      </w:pPr>
    </w:lvl>
    <w:lvl w:ilvl="8" w:tplc="1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109F520B"/>
    <w:multiLevelType w:val="hybridMultilevel"/>
    <w:tmpl w:val="41D03D64"/>
    <w:lvl w:ilvl="0" w:tplc="1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8090019" w:tentative="1">
      <w:start w:val="1"/>
      <w:numFmt w:val="lowerLetter"/>
      <w:lvlText w:val="%2."/>
      <w:lvlJc w:val="left"/>
      <w:pPr>
        <w:ind w:left="1440" w:hanging="360"/>
      </w:pPr>
    </w:lvl>
    <w:lvl w:ilvl="2" w:tplc="1809001B" w:tentative="1">
      <w:start w:val="1"/>
      <w:numFmt w:val="lowerRoman"/>
      <w:lvlText w:val="%3."/>
      <w:lvlJc w:val="right"/>
      <w:pPr>
        <w:ind w:left="2160" w:hanging="180"/>
      </w:pPr>
    </w:lvl>
    <w:lvl w:ilvl="3" w:tplc="1809000F" w:tentative="1">
      <w:start w:val="1"/>
      <w:numFmt w:val="decimal"/>
      <w:lvlText w:val="%4."/>
      <w:lvlJc w:val="left"/>
      <w:pPr>
        <w:ind w:left="2880" w:hanging="360"/>
      </w:pPr>
    </w:lvl>
    <w:lvl w:ilvl="4" w:tplc="18090019" w:tentative="1">
      <w:start w:val="1"/>
      <w:numFmt w:val="lowerLetter"/>
      <w:lvlText w:val="%5."/>
      <w:lvlJc w:val="left"/>
      <w:pPr>
        <w:ind w:left="3600" w:hanging="360"/>
      </w:pPr>
    </w:lvl>
    <w:lvl w:ilvl="5" w:tplc="1809001B" w:tentative="1">
      <w:start w:val="1"/>
      <w:numFmt w:val="lowerRoman"/>
      <w:lvlText w:val="%6."/>
      <w:lvlJc w:val="right"/>
      <w:pPr>
        <w:ind w:left="4320" w:hanging="180"/>
      </w:pPr>
    </w:lvl>
    <w:lvl w:ilvl="6" w:tplc="1809000F" w:tentative="1">
      <w:start w:val="1"/>
      <w:numFmt w:val="decimal"/>
      <w:lvlText w:val="%7."/>
      <w:lvlJc w:val="left"/>
      <w:pPr>
        <w:ind w:left="5040" w:hanging="360"/>
      </w:pPr>
    </w:lvl>
    <w:lvl w:ilvl="7" w:tplc="18090019" w:tentative="1">
      <w:start w:val="1"/>
      <w:numFmt w:val="lowerLetter"/>
      <w:lvlText w:val="%8."/>
      <w:lvlJc w:val="left"/>
      <w:pPr>
        <w:ind w:left="5760" w:hanging="360"/>
      </w:pPr>
    </w:lvl>
    <w:lvl w:ilvl="8" w:tplc="1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5796A24"/>
    <w:multiLevelType w:val="hybridMultilevel"/>
    <w:tmpl w:val="5518046E"/>
    <w:lvl w:ilvl="0" w:tplc="5C9AF7C2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7D4438CC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784C568C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D39A667E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51EC392C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C124F6A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A764358A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4B50BD6C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5E66F59E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4" w15:restartNumberingAfterBreak="0">
    <w:nsid w:val="24532BB9"/>
    <w:multiLevelType w:val="hybridMultilevel"/>
    <w:tmpl w:val="3E7C998E"/>
    <w:lvl w:ilvl="0" w:tplc="1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1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24D35D90"/>
    <w:multiLevelType w:val="hybridMultilevel"/>
    <w:tmpl w:val="453688A0"/>
    <w:lvl w:ilvl="0" w:tplc="F8A2FAF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A1525798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C6681B5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7A0A2F9C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D0723C64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1BB8B3B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FE7A1CDA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4490D12C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45F642C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6" w15:restartNumberingAfterBreak="0">
    <w:nsid w:val="254C7CE4"/>
    <w:multiLevelType w:val="hybridMultilevel"/>
    <w:tmpl w:val="F3E2A716"/>
    <w:lvl w:ilvl="0" w:tplc="9482E41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F222C140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2904DCDC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8CEA8280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D69CB0D6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71DEE232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237E1982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DD70B3EE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38F46FA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7" w15:restartNumberingAfterBreak="0">
    <w:nsid w:val="3089396E"/>
    <w:multiLevelType w:val="hybridMultilevel"/>
    <w:tmpl w:val="3CD88256"/>
    <w:lvl w:ilvl="0" w:tplc="18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1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20349AC"/>
    <w:multiLevelType w:val="hybridMultilevel"/>
    <w:tmpl w:val="226E497C"/>
    <w:lvl w:ilvl="0" w:tplc="76FC2B30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57EC5C08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1A4662A6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152C8302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557034D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F3B4011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CB96F6B8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97A07924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EEF25F7A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9" w15:restartNumberingAfterBreak="0">
    <w:nsid w:val="3B086B55"/>
    <w:multiLevelType w:val="hybridMultilevel"/>
    <w:tmpl w:val="8CB47AE6"/>
    <w:lvl w:ilvl="0" w:tplc="4C861E80">
      <w:start w:val="1"/>
      <w:numFmt w:val="decimal"/>
      <w:lvlText w:val="%1."/>
      <w:lvlJc w:val="left"/>
      <w:pPr>
        <w:ind w:left="435" w:hanging="360"/>
      </w:pPr>
      <w:rPr>
        <w:rFonts w:hint="default"/>
      </w:rPr>
    </w:lvl>
    <w:lvl w:ilvl="1" w:tplc="18090019" w:tentative="1">
      <w:start w:val="1"/>
      <w:numFmt w:val="lowerLetter"/>
      <w:lvlText w:val="%2."/>
      <w:lvlJc w:val="left"/>
      <w:pPr>
        <w:ind w:left="1155" w:hanging="360"/>
      </w:pPr>
    </w:lvl>
    <w:lvl w:ilvl="2" w:tplc="1809001B" w:tentative="1">
      <w:start w:val="1"/>
      <w:numFmt w:val="lowerRoman"/>
      <w:lvlText w:val="%3."/>
      <w:lvlJc w:val="right"/>
      <w:pPr>
        <w:ind w:left="1875" w:hanging="180"/>
      </w:pPr>
    </w:lvl>
    <w:lvl w:ilvl="3" w:tplc="1809000F" w:tentative="1">
      <w:start w:val="1"/>
      <w:numFmt w:val="decimal"/>
      <w:lvlText w:val="%4."/>
      <w:lvlJc w:val="left"/>
      <w:pPr>
        <w:ind w:left="2595" w:hanging="360"/>
      </w:pPr>
    </w:lvl>
    <w:lvl w:ilvl="4" w:tplc="18090019" w:tentative="1">
      <w:start w:val="1"/>
      <w:numFmt w:val="lowerLetter"/>
      <w:lvlText w:val="%5."/>
      <w:lvlJc w:val="left"/>
      <w:pPr>
        <w:ind w:left="3315" w:hanging="360"/>
      </w:pPr>
    </w:lvl>
    <w:lvl w:ilvl="5" w:tplc="1809001B" w:tentative="1">
      <w:start w:val="1"/>
      <w:numFmt w:val="lowerRoman"/>
      <w:lvlText w:val="%6."/>
      <w:lvlJc w:val="right"/>
      <w:pPr>
        <w:ind w:left="4035" w:hanging="180"/>
      </w:pPr>
    </w:lvl>
    <w:lvl w:ilvl="6" w:tplc="1809000F" w:tentative="1">
      <w:start w:val="1"/>
      <w:numFmt w:val="decimal"/>
      <w:lvlText w:val="%7."/>
      <w:lvlJc w:val="left"/>
      <w:pPr>
        <w:ind w:left="4755" w:hanging="360"/>
      </w:pPr>
    </w:lvl>
    <w:lvl w:ilvl="7" w:tplc="18090019" w:tentative="1">
      <w:start w:val="1"/>
      <w:numFmt w:val="lowerLetter"/>
      <w:lvlText w:val="%8."/>
      <w:lvlJc w:val="left"/>
      <w:pPr>
        <w:ind w:left="5475" w:hanging="360"/>
      </w:pPr>
    </w:lvl>
    <w:lvl w:ilvl="8" w:tplc="1809001B" w:tentative="1">
      <w:start w:val="1"/>
      <w:numFmt w:val="lowerRoman"/>
      <w:lvlText w:val="%9."/>
      <w:lvlJc w:val="right"/>
      <w:pPr>
        <w:ind w:left="6195" w:hanging="180"/>
      </w:pPr>
    </w:lvl>
  </w:abstractNum>
  <w:abstractNum w:abstractNumId="10" w15:restartNumberingAfterBreak="0">
    <w:nsid w:val="5282069B"/>
    <w:multiLevelType w:val="hybridMultilevel"/>
    <w:tmpl w:val="1B945D40"/>
    <w:lvl w:ilvl="0" w:tplc="F662BAD6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13424D4E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30A4566E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4DB6AC54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8B2692A6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5DFCFC8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31340930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CED6A228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530ECBDE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1" w15:restartNumberingAfterBreak="0">
    <w:nsid w:val="5B440552"/>
    <w:multiLevelType w:val="hybridMultilevel"/>
    <w:tmpl w:val="A6FEEA88"/>
    <w:lvl w:ilvl="0" w:tplc="DFF2E6A4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C4184D0C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4C801C1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0406C07A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85DA85F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6ADC085A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C89A59F2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09B4B9FC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84C63B74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2" w15:restartNumberingAfterBreak="0">
    <w:nsid w:val="61EE34CB"/>
    <w:multiLevelType w:val="hybridMultilevel"/>
    <w:tmpl w:val="28F2567C"/>
    <w:lvl w:ilvl="0" w:tplc="34C6DCAA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06F09E14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CAD61DC2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1CF8B840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23502E92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F1B0A76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4DFE77CC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3FB44B2C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43405802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3" w15:restartNumberingAfterBreak="0">
    <w:nsid w:val="66DA0A99"/>
    <w:multiLevelType w:val="hybridMultilevel"/>
    <w:tmpl w:val="62C46D76"/>
    <w:lvl w:ilvl="0" w:tplc="E334C9D2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35C8C486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BF887F60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219A7CB2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47ACE0BE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7FE87CF4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1F10F590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169A6F40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5074CD8A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4" w15:restartNumberingAfterBreak="0">
    <w:nsid w:val="6A8420F2"/>
    <w:multiLevelType w:val="hybridMultilevel"/>
    <w:tmpl w:val="076E54F0"/>
    <w:lvl w:ilvl="0" w:tplc="FCB65944">
      <w:start w:val="1"/>
      <w:numFmt w:val="decimal"/>
      <w:lvlText w:val="%1."/>
      <w:lvlJc w:val="left"/>
      <w:pPr>
        <w:ind w:left="720" w:hanging="360"/>
      </w:pPr>
      <w:rPr>
        <w:rFonts w:eastAsiaTheme="minorEastAsia" w:cstheme="minorBidi" w:hint="default"/>
        <w:color w:val="000000" w:themeColor="text1"/>
      </w:rPr>
    </w:lvl>
    <w:lvl w:ilvl="1" w:tplc="18090019" w:tentative="1">
      <w:start w:val="1"/>
      <w:numFmt w:val="lowerLetter"/>
      <w:lvlText w:val="%2."/>
      <w:lvlJc w:val="left"/>
      <w:pPr>
        <w:ind w:left="1440" w:hanging="360"/>
      </w:pPr>
    </w:lvl>
    <w:lvl w:ilvl="2" w:tplc="1809001B" w:tentative="1">
      <w:start w:val="1"/>
      <w:numFmt w:val="lowerRoman"/>
      <w:lvlText w:val="%3."/>
      <w:lvlJc w:val="right"/>
      <w:pPr>
        <w:ind w:left="2160" w:hanging="180"/>
      </w:pPr>
    </w:lvl>
    <w:lvl w:ilvl="3" w:tplc="1809000F" w:tentative="1">
      <w:start w:val="1"/>
      <w:numFmt w:val="decimal"/>
      <w:lvlText w:val="%4."/>
      <w:lvlJc w:val="left"/>
      <w:pPr>
        <w:ind w:left="2880" w:hanging="360"/>
      </w:pPr>
    </w:lvl>
    <w:lvl w:ilvl="4" w:tplc="18090019" w:tentative="1">
      <w:start w:val="1"/>
      <w:numFmt w:val="lowerLetter"/>
      <w:lvlText w:val="%5."/>
      <w:lvlJc w:val="left"/>
      <w:pPr>
        <w:ind w:left="3600" w:hanging="360"/>
      </w:pPr>
    </w:lvl>
    <w:lvl w:ilvl="5" w:tplc="1809001B" w:tentative="1">
      <w:start w:val="1"/>
      <w:numFmt w:val="lowerRoman"/>
      <w:lvlText w:val="%6."/>
      <w:lvlJc w:val="right"/>
      <w:pPr>
        <w:ind w:left="4320" w:hanging="180"/>
      </w:pPr>
    </w:lvl>
    <w:lvl w:ilvl="6" w:tplc="1809000F" w:tentative="1">
      <w:start w:val="1"/>
      <w:numFmt w:val="decimal"/>
      <w:lvlText w:val="%7."/>
      <w:lvlJc w:val="left"/>
      <w:pPr>
        <w:ind w:left="5040" w:hanging="360"/>
      </w:pPr>
    </w:lvl>
    <w:lvl w:ilvl="7" w:tplc="18090019" w:tentative="1">
      <w:start w:val="1"/>
      <w:numFmt w:val="lowerLetter"/>
      <w:lvlText w:val="%8."/>
      <w:lvlJc w:val="left"/>
      <w:pPr>
        <w:ind w:left="5760" w:hanging="360"/>
      </w:pPr>
    </w:lvl>
    <w:lvl w:ilvl="8" w:tplc="1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4"/>
  </w:num>
  <w:num w:numId="2">
    <w:abstractNumId w:val="7"/>
  </w:num>
  <w:num w:numId="3">
    <w:abstractNumId w:val="9"/>
  </w:num>
  <w:num w:numId="4">
    <w:abstractNumId w:val="3"/>
  </w:num>
  <w:num w:numId="5">
    <w:abstractNumId w:val="13"/>
  </w:num>
  <w:num w:numId="6">
    <w:abstractNumId w:val="12"/>
  </w:num>
  <w:num w:numId="7">
    <w:abstractNumId w:val="1"/>
  </w:num>
  <w:num w:numId="8">
    <w:abstractNumId w:val="8"/>
  </w:num>
  <w:num w:numId="9">
    <w:abstractNumId w:val="0"/>
  </w:num>
  <w:num w:numId="10">
    <w:abstractNumId w:val="10"/>
  </w:num>
  <w:num w:numId="11">
    <w:abstractNumId w:val="6"/>
  </w:num>
  <w:num w:numId="12">
    <w:abstractNumId w:val="5"/>
  </w:num>
  <w:num w:numId="13">
    <w:abstractNumId w:val="11"/>
  </w:num>
  <w:num w:numId="14">
    <w:abstractNumId w:val="14"/>
  </w:num>
  <w:num w:numId="15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defaultTabStop w:val="720"/>
  <w:characterSpacingControl w:val="doNotCompress"/>
  <w:hdrShapeDefaults>
    <o:shapedefaults v:ext="edit" spidmax="1024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DA4496"/>
    <w:rsid w:val="001A3EC5"/>
    <w:rsid w:val="001B5249"/>
    <w:rsid w:val="003A7FA9"/>
    <w:rsid w:val="003D3C8B"/>
    <w:rsid w:val="00421E5C"/>
    <w:rsid w:val="005465DC"/>
    <w:rsid w:val="00802B6E"/>
    <w:rsid w:val="008F214E"/>
    <w:rsid w:val="00A0292F"/>
    <w:rsid w:val="00C11483"/>
    <w:rsid w:val="00C16318"/>
    <w:rsid w:val="00D17C3D"/>
    <w:rsid w:val="00DA4496"/>
    <w:rsid w:val="00ED19E7"/>
    <w:rsid w:val="00ED27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41"/>
    <o:shapelayout v:ext="edit">
      <o:idmap v:ext="edit" data="1"/>
    </o:shapelayout>
  </w:shapeDefaults>
  <w:decimalSymbol w:val="."/>
  <w:listSeparator w:val=","/>
  <w14:docId w14:val="3A2460C4"/>
  <w15:chartTrackingRefBased/>
  <w15:docId w15:val="{82E202FB-E37E-4637-AB70-C903968171B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en-I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DA4496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DA4496"/>
  </w:style>
  <w:style w:type="paragraph" w:styleId="Footer">
    <w:name w:val="footer"/>
    <w:basedOn w:val="Normal"/>
    <w:link w:val="FooterChar"/>
    <w:uiPriority w:val="99"/>
    <w:unhideWhenUsed/>
    <w:rsid w:val="00DA4496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DA4496"/>
  </w:style>
  <w:style w:type="paragraph" w:styleId="ListParagraph">
    <w:name w:val="List Paragraph"/>
    <w:basedOn w:val="Normal"/>
    <w:uiPriority w:val="34"/>
    <w:qFormat/>
    <w:rsid w:val="008F214E"/>
    <w:pPr>
      <w:ind w:left="720"/>
      <w:contextualSpacing/>
    </w:pPr>
  </w:style>
  <w:style w:type="character" w:styleId="Hyperlink">
    <w:name w:val="Hyperlink"/>
    <w:basedOn w:val="DefaultParagraphFont"/>
    <w:uiPriority w:val="99"/>
    <w:unhideWhenUsed/>
    <w:rsid w:val="008F214E"/>
    <w:rPr>
      <w:color w:val="0000FF"/>
      <w:u w:val="single"/>
    </w:rPr>
  </w:style>
  <w:style w:type="paragraph" w:styleId="NormalWeb">
    <w:name w:val="Normal (Web)"/>
    <w:basedOn w:val="Normal"/>
    <w:uiPriority w:val="99"/>
    <w:semiHidden/>
    <w:unhideWhenUsed/>
    <w:rsid w:val="00802B6E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en-I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421E5C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21E5C"/>
    <w:rPr>
      <w:rFonts w:ascii="Segoe UI" w:hAnsi="Segoe UI" w:cs="Segoe UI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213735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44127060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74936504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55990754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9391534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58376807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7994178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8700640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82875002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0176117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30209282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296606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0427558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3331132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421432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6991483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77043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46446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9497674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7129598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721586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067501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798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21366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9716777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539012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14907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775101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923255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91134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52299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16773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03550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554368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0005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77622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675134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621795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7566783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650881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715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8057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90765571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11948155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49318292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9094500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1240839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887116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1080820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0070326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9845870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8187275">
          <w:marLeft w:val="547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png"/><Relationship Id="rId18" Type="http://schemas.openxmlformats.org/officeDocument/2006/relationships/diagramQuickStyle" Target="diagrams/quickStyle1.xml"/><Relationship Id="rId3" Type="http://schemas.openxmlformats.org/officeDocument/2006/relationships/customXml" Target="../customXml/item3.xml"/><Relationship Id="rId21" Type="http://schemas.openxmlformats.org/officeDocument/2006/relationships/footer" Target="footer1.xml"/><Relationship Id="rId7" Type="http://schemas.openxmlformats.org/officeDocument/2006/relationships/settings" Target="settings.xml"/><Relationship Id="rId12" Type="http://schemas.openxmlformats.org/officeDocument/2006/relationships/image" Target="media/image2.png"/><Relationship Id="rId17" Type="http://schemas.openxmlformats.org/officeDocument/2006/relationships/diagramLayout" Target="diagrams/layout1.xml"/><Relationship Id="rId2" Type="http://schemas.openxmlformats.org/officeDocument/2006/relationships/customXml" Target="../customXml/item2.xml"/><Relationship Id="rId16" Type="http://schemas.openxmlformats.org/officeDocument/2006/relationships/diagramData" Target="diagrams/data1.xml"/><Relationship Id="rId20" Type="http://schemas.microsoft.com/office/2007/relationships/diagramDrawing" Target="diagrams/drawing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emf"/><Relationship Id="rId5" Type="http://schemas.openxmlformats.org/officeDocument/2006/relationships/numbering" Target="numbering.xml"/><Relationship Id="rId15" Type="http://schemas.openxmlformats.org/officeDocument/2006/relationships/image" Target="media/image5.png"/><Relationship Id="rId23" Type="http://schemas.openxmlformats.org/officeDocument/2006/relationships/theme" Target="theme/theme1.xml"/><Relationship Id="rId10" Type="http://schemas.openxmlformats.org/officeDocument/2006/relationships/endnotes" Target="endnotes.xml"/><Relationship Id="rId19" Type="http://schemas.openxmlformats.org/officeDocument/2006/relationships/diagramColors" Target="diagrams/colors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png"/><Relationship Id="rId22" Type="http://schemas.openxmlformats.org/officeDocument/2006/relationships/fontTable" Target="fontTable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9.emf"/></Relationships>
</file>

<file path=word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../ppt/media/image18.svg"/><Relationship Id="rId1" Type="http://schemas.openxmlformats.org/officeDocument/2006/relationships/image" Target="../media/image6.png"/><Relationship Id="rId6" Type="http://schemas.openxmlformats.org/officeDocument/2006/relationships/image" Target="../../ppt/media/image22.svg"/><Relationship Id="rId5" Type="http://schemas.openxmlformats.org/officeDocument/2006/relationships/image" Target="../media/image8.png"/><Relationship Id="rId4" Type="http://schemas.openxmlformats.org/officeDocument/2006/relationships/image" Target="../../ppt/media/image20.svg"/></Relationships>
</file>

<file path=word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../ppt/media/image18.svg"/><Relationship Id="rId1" Type="http://schemas.openxmlformats.org/officeDocument/2006/relationships/image" Target="../media/image6.png"/><Relationship Id="rId6" Type="http://schemas.openxmlformats.org/officeDocument/2006/relationships/image" Target="../../ppt/media/image22.svg"/><Relationship Id="rId5" Type="http://schemas.openxmlformats.org/officeDocument/2006/relationships/image" Target="../media/image8.png"/><Relationship Id="rId4" Type="http://schemas.openxmlformats.org/officeDocument/2006/relationships/image" Target="../../ppt/media/image20.svg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E1E99CD3-6BC4-400D-8192-36308563A9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0B62F57-10C6-4687-9AA4-D1ED27262674}">
      <dgm:prSet/>
      <dgm:spPr/>
      <dgm:t>
        <a:bodyPr/>
        <a:lstStyle/>
        <a:p>
          <a:r>
            <a:rPr lang="en-US" b="0" i="0" baseline="0" dirty="0"/>
            <a:t>Can appeal exam result or AG</a:t>
          </a:r>
          <a:endParaRPr lang="en-US" dirty="0"/>
        </a:p>
      </dgm:t>
    </dgm:pt>
    <dgm:pt modelId="{3FD0702B-5334-42BE-B5B7-48C2668D9752}" type="parTrans" cxnId="{1CF382B6-1B86-4EAF-A3CB-793E7B0DCA2D}">
      <dgm:prSet/>
      <dgm:spPr/>
      <dgm:t>
        <a:bodyPr/>
        <a:lstStyle/>
        <a:p>
          <a:endParaRPr lang="en-US"/>
        </a:p>
      </dgm:t>
    </dgm:pt>
    <dgm:pt modelId="{AA32BB5A-C0B6-4C29-AF05-ACA4A54D09B4}" type="sibTrans" cxnId="{1CF382B6-1B86-4EAF-A3CB-793E7B0DCA2D}">
      <dgm:prSet/>
      <dgm:spPr/>
      <dgm:t>
        <a:bodyPr/>
        <a:lstStyle/>
        <a:p>
          <a:endParaRPr lang="en-US"/>
        </a:p>
      </dgm:t>
    </dgm:pt>
    <dgm:pt modelId="{49484813-A74E-4A74-A934-A7A83EBD0162}">
      <dgm:prSet/>
      <dgm:spPr/>
      <dgm:t>
        <a:bodyPr/>
        <a:lstStyle/>
        <a:p>
          <a:r>
            <a:rPr lang="en-US" b="0" i="0" baseline="0"/>
            <a:t>Can view script in case of exams</a:t>
          </a:r>
          <a:endParaRPr lang="en-US"/>
        </a:p>
      </dgm:t>
    </dgm:pt>
    <dgm:pt modelId="{6B2E9B93-F02A-434E-A177-69F93FCAFA71}" type="parTrans" cxnId="{E28A1280-093D-458E-A32E-1C77BC214417}">
      <dgm:prSet/>
      <dgm:spPr/>
      <dgm:t>
        <a:bodyPr/>
        <a:lstStyle/>
        <a:p>
          <a:endParaRPr lang="en-US"/>
        </a:p>
      </dgm:t>
    </dgm:pt>
    <dgm:pt modelId="{A2DB9167-3A1B-4543-BDAE-51AE4C5F8E9A}" type="sibTrans" cxnId="{E28A1280-093D-458E-A32E-1C77BC214417}">
      <dgm:prSet/>
      <dgm:spPr/>
      <dgm:t>
        <a:bodyPr/>
        <a:lstStyle/>
        <a:p>
          <a:endParaRPr lang="en-US"/>
        </a:p>
      </dgm:t>
    </dgm:pt>
    <dgm:pt modelId="{338D4BCE-9B78-4E5B-8A5D-DE482BD637E9}">
      <dgm:prSet/>
      <dgm:spPr/>
      <dgm:t>
        <a:bodyPr/>
        <a:lstStyle/>
        <a:p>
          <a:r>
            <a:rPr lang="en-US" b="0" i="0" baseline="0"/>
            <a:t>Review of AG will be focused on looking for errors in the transmission and receipt of data. Appeal goes to SEC, then independent scrutineers and then Ombudsman</a:t>
          </a:r>
          <a:endParaRPr lang="en-US"/>
        </a:p>
      </dgm:t>
    </dgm:pt>
    <dgm:pt modelId="{2B9EA496-C465-4F20-BBA8-3EDBA09C992F}" type="parTrans" cxnId="{4BC82881-5E25-4A20-8FBE-DAA263A4DACB}">
      <dgm:prSet/>
      <dgm:spPr/>
      <dgm:t>
        <a:bodyPr/>
        <a:lstStyle/>
        <a:p>
          <a:endParaRPr lang="en-US"/>
        </a:p>
      </dgm:t>
    </dgm:pt>
    <dgm:pt modelId="{57FF7B3E-B58C-4D0B-A771-0AADDADFFA04}" type="sibTrans" cxnId="{4BC82881-5E25-4A20-8FBE-DAA263A4DACB}">
      <dgm:prSet/>
      <dgm:spPr/>
      <dgm:t>
        <a:bodyPr/>
        <a:lstStyle/>
        <a:p>
          <a:endParaRPr lang="en-US"/>
        </a:p>
      </dgm:t>
    </dgm:pt>
    <dgm:pt modelId="{FCFF1A85-A80A-41EB-9C3A-25B1A12D1A7F}" type="pres">
      <dgm:prSet presAssocID="{E1E99CD3-6BC4-400D-8192-36308563A9C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9AFFE81-C3ED-4B16-942D-3E685CB842EA}" type="pres">
      <dgm:prSet presAssocID="{10B62F57-10C6-4687-9AA4-D1ED27262674}" presName="compNode" presStyleCnt="0"/>
      <dgm:spPr/>
    </dgm:pt>
    <dgm:pt modelId="{B3BBC0A7-7CC7-4EB9-B878-7D8523526A48}" type="pres">
      <dgm:prSet presAssocID="{10B62F57-10C6-4687-9AA4-D1ED27262674}" presName="bgRect" presStyleLbl="bgShp" presStyleIdx="0" presStyleCnt="3"/>
      <dgm:spPr/>
      <dgm:t>
        <a:bodyPr/>
        <a:lstStyle/>
        <a:p>
          <a:endParaRPr lang="en-US"/>
        </a:p>
      </dgm:t>
    </dgm:pt>
    <dgm:pt modelId="{D459DB4C-433F-4FB0-BCCB-9E4707C14BA7}" type="pres">
      <dgm:prSet presAssocID="{10B62F57-10C6-4687-9AA4-D1ED27262674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3589C2D-1300-45A8-982C-A32C52B62AD9}" type="pres">
      <dgm:prSet presAssocID="{10B62F57-10C6-4687-9AA4-D1ED27262674}" presName="spaceRect" presStyleCnt="0"/>
      <dgm:spPr/>
    </dgm:pt>
    <dgm:pt modelId="{0D603F40-8F3A-49BE-ADFE-FAF5BA7F4906}" type="pres">
      <dgm:prSet presAssocID="{10B62F57-10C6-4687-9AA4-D1ED27262674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B7C8686-1419-4012-BC09-976D2D95722A}" type="pres">
      <dgm:prSet presAssocID="{AA32BB5A-C0B6-4C29-AF05-ACA4A54D09B4}" presName="sibTrans" presStyleCnt="0"/>
      <dgm:spPr/>
    </dgm:pt>
    <dgm:pt modelId="{26462A08-CFFF-4043-A6C6-6BD46FC79D39}" type="pres">
      <dgm:prSet presAssocID="{49484813-A74E-4A74-A934-A7A83EBD0162}" presName="compNode" presStyleCnt="0"/>
      <dgm:spPr/>
    </dgm:pt>
    <dgm:pt modelId="{C82E6C70-4ACC-464C-AD98-3D4A5A56BE04}" type="pres">
      <dgm:prSet presAssocID="{49484813-A74E-4A74-A934-A7A83EBD0162}" presName="bgRect" presStyleLbl="bgShp" presStyleIdx="1" presStyleCnt="3"/>
      <dgm:spPr/>
    </dgm:pt>
    <dgm:pt modelId="{D72DE8FC-1C45-4503-9D01-641D3A9B6FD2}" type="pres">
      <dgm:prSet presAssocID="{49484813-A74E-4A74-A934-A7A83EBD0162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7B7BF5F-84DB-471A-99BE-6555BC8C0FED}" type="pres">
      <dgm:prSet presAssocID="{49484813-A74E-4A74-A934-A7A83EBD0162}" presName="spaceRect" presStyleCnt="0"/>
      <dgm:spPr/>
    </dgm:pt>
    <dgm:pt modelId="{02CAC803-9056-41AF-87A9-E6958E30518B}" type="pres">
      <dgm:prSet presAssocID="{49484813-A74E-4A74-A934-A7A83EBD0162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30BF9EF-371A-466C-A5FE-48CA9EB69995}" type="pres">
      <dgm:prSet presAssocID="{A2DB9167-3A1B-4543-BDAE-51AE4C5F8E9A}" presName="sibTrans" presStyleCnt="0"/>
      <dgm:spPr/>
    </dgm:pt>
    <dgm:pt modelId="{7863FA5F-958D-4F9C-BD57-DE4CAF00FA3D}" type="pres">
      <dgm:prSet presAssocID="{338D4BCE-9B78-4E5B-8A5D-DE482BD637E9}" presName="compNode" presStyleCnt="0"/>
      <dgm:spPr/>
    </dgm:pt>
    <dgm:pt modelId="{64CD94EA-5D8B-45E7-882F-03429AFF7C73}" type="pres">
      <dgm:prSet presAssocID="{338D4BCE-9B78-4E5B-8A5D-DE482BD637E9}" presName="bgRect" presStyleLbl="bgShp" presStyleIdx="2" presStyleCnt="3"/>
      <dgm:spPr/>
    </dgm:pt>
    <dgm:pt modelId="{769CA72B-601A-4C3E-B782-2316A26B3ECC}" type="pres">
      <dgm:prSet presAssocID="{338D4BCE-9B78-4E5B-8A5D-DE482BD637E9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B1C49B4-F2A0-4C65-BF17-C99823EE24D5}" type="pres">
      <dgm:prSet presAssocID="{338D4BCE-9B78-4E5B-8A5D-DE482BD637E9}" presName="spaceRect" presStyleCnt="0"/>
      <dgm:spPr/>
    </dgm:pt>
    <dgm:pt modelId="{EB4DC545-4959-4D64-9CE4-7FB92AC9F8CC}" type="pres">
      <dgm:prSet presAssocID="{338D4BCE-9B78-4E5B-8A5D-DE482BD637E9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BBA40885-4837-408E-9258-ABF3494524D9}" type="presOf" srcId="{338D4BCE-9B78-4E5B-8A5D-DE482BD637E9}" destId="{EB4DC545-4959-4D64-9CE4-7FB92AC9F8CC}" srcOrd="0" destOrd="0" presId="urn:microsoft.com/office/officeart/2018/2/layout/IconVerticalSolidList"/>
    <dgm:cxn modelId="{B0439804-DF33-419B-BAC2-0801DB8E0F97}" type="presOf" srcId="{E1E99CD3-6BC4-400D-8192-36308563A9C2}" destId="{FCFF1A85-A80A-41EB-9C3A-25B1A12D1A7F}" srcOrd="0" destOrd="0" presId="urn:microsoft.com/office/officeart/2018/2/layout/IconVerticalSolidList"/>
    <dgm:cxn modelId="{1CF382B6-1B86-4EAF-A3CB-793E7B0DCA2D}" srcId="{E1E99CD3-6BC4-400D-8192-36308563A9C2}" destId="{10B62F57-10C6-4687-9AA4-D1ED27262674}" srcOrd="0" destOrd="0" parTransId="{3FD0702B-5334-42BE-B5B7-48C2668D9752}" sibTransId="{AA32BB5A-C0B6-4C29-AF05-ACA4A54D09B4}"/>
    <dgm:cxn modelId="{931C685F-DDB3-4B02-8D8B-4CFF729224CD}" type="presOf" srcId="{49484813-A74E-4A74-A934-A7A83EBD0162}" destId="{02CAC803-9056-41AF-87A9-E6958E30518B}" srcOrd="0" destOrd="0" presId="urn:microsoft.com/office/officeart/2018/2/layout/IconVerticalSolidList"/>
    <dgm:cxn modelId="{4BC82881-5E25-4A20-8FBE-DAA263A4DACB}" srcId="{E1E99CD3-6BC4-400D-8192-36308563A9C2}" destId="{338D4BCE-9B78-4E5B-8A5D-DE482BD637E9}" srcOrd="2" destOrd="0" parTransId="{2B9EA496-C465-4F20-BBA8-3EDBA09C992F}" sibTransId="{57FF7B3E-B58C-4D0B-A771-0AADDADFFA04}"/>
    <dgm:cxn modelId="{E28A1280-093D-458E-A32E-1C77BC214417}" srcId="{E1E99CD3-6BC4-400D-8192-36308563A9C2}" destId="{49484813-A74E-4A74-A934-A7A83EBD0162}" srcOrd="1" destOrd="0" parTransId="{6B2E9B93-F02A-434E-A177-69F93FCAFA71}" sibTransId="{A2DB9167-3A1B-4543-BDAE-51AE4C5F8E9A}"/>
    <dgm:cxn modelId="{43649809-5C26-4ED4-82E7-BB28A265EB54}" type="presOf" srcId="{10B62F57-10C6-4687-9AA4-D1ED27262674}" destId="{0D603F40-8F3A-49BE-ADFE-FAF5BA7F4906}" srcOrd="0" destOrd="0" presId="urn:microsoft.com/office/officeart/2018/2/layout/IconVerticalSolidList"/>
    <dgm:cxn modelId="{645A9DDE-8F8C-4DB8-94EF-E1AEAB310C6D}" type="presParOf" srcId="{FCFF1A85-A80A-41EB-9C3A-25B1A12D1A7F}" destId="{B9AFFE81-C3ED-4B16-942D-3E685CB842EA}" srcOrd="0" destOrd="0" presId="urn:microsoft.com/office/officeart/2018/2/layout/IconVerticalSolidList"/>
    <dgm:cxn modelId="{177E383F-7CF0-4627-B12E-821B1EB513F1}" type="presParOf" srcId="{B9AFFE81-C3ED-4B16-942D-3E685CB842EA}" destId="{B3BBC0A7-7CC7-4EB9-B878-7D8523526A48}" srcOrd="0" destOrd="0" presId="urn:microsoft.com/office/officeart/2018/2/layout/IconVerticalSolidList"/>
    <dgm:cxn modelId="{91AE7C14-073E-4916-8DE5-E3F3A9FD811A}" type="presParOf" srcId="{B9AFFE81-C3ED-4B16-942D-3E685CB842EA}" destId="{D459DB4C-433F-4FB0-BCCB-9E4707C14BA7}" srcOrd="1" destOrd="0" presId="urn:microsoft.com/office/officeart/2018/2/layout/IconVerticalSolidList"/>
    <dgm:cxn modelId="{E10CD29D-B450-4958-8365-0BE419514104}" type="presParOf" srcId="{B9AFFE81-C3ED-4B16-942D-3E685CB842EA}" destId="{93589C2D-1300-45A8-982C-A32C52B62AD9}" srcOrd="2" destOrd="0" presId="urn:microsoft.com/office/officeart/2018/2/layout/IconVerticalSolidList"/>
    <dgm:cxn modelId="{85AF7630-EBF2-40A7-BE0D-7D07C5C9227B}" type="presParOf" srcId="{B9AFFE81-C3ED-4B16-942D-3E685CB842EA}" destId="{0D603F40-8F3A-49BE-ADFE-FAF5BA7F4906}" srcOrd="3" destOrd="0" presId="urn:microsoft.com/office/officeart/2018/2/layout/IconVerticalSolidList"/>
    <dgm:cxn modelId="{E3A78D7F-141E-4FC5-AD54-F493EE604E0F}" type="presParOf" srcId="{FCFF1A85-A80A-41EB-9C3A-25B1A12D1A7F}" destId="{7B7C8686-1419-4012-BC09-976D2D95722A}" srcOrd="1" destOrd="0" presId="urn:microsoft.com/office/officeart/2018/2/layout/IconVerticalSolidList"/>
    <dgm:cxn modelId="{4BFB6C69-004F-42F9-8027-4F820418DCCE}" type="presParOf" srcId="{FCFF1A85-A80A-41EB-9C3A-25B1A12D1A7F}" destId="{26462A08-CFFF-4043-A6C6-6BD46FC79D39}" srcOrd="2" destOrd="0" presId="urn:microsoft.com/office/officeart/2018/2/layout/IconVerticalSolidList"/>
    <dgm:cxn modelId="{5E517CB0-60D7-40A0-AF2F-109D008A30E4}" type="presParOf" srcId="{26462A08-CFFF-4043-A6C6-6BD46FC79D39}" destId="{C82E6C70-4ACC-464C-AD98-3D4A5A56BE04}" srcOrd="0" destOrd="0" presId="urn:microsoft.com/office/officeart/2018/2/layout/IconVerticalSolidList"/>
    <dgm:cxn modelId="{B4A4DEBF-7812-43F4-AECB-7820C9EB37D1}" type="presParOf" srcId="{26462A08-CFFF-4043-A6C6-6BD46FC79D39}" destId="{D72DE8FC-1C45-4503-9D01-641D3A9B6FD2}" srcOrd="1" destOrd="0" presId="urn:microsoft.com/office/officeart/2018/2/layout/IconVerticalSolidList"/>
    <dgm:cxn modelId="{BD83DB56-D00D-49F6-9929-BD4FD48E7335}" type="presParOf" srcId="{26462A08-CFFF-4043-A6C6-6BD46FC79D39}" destId="{57B7BF5F-84DB-471A-99BE-6555BC8C0FED}" srcOrd="2" destOrd="0" presId="urn:microsoft.com/office/officeart/2018/2/layout/IconVerticalSolidList"/>
    <dgm:cxn modelId="{2D6D52D9-6310-48D6-907D-20E06B3EAD3F}" type="presParOf" srcId="{26462A08-CFFF-4043-A6C6-6BD46FC79D39}" destId="{02CAC803-9056-41AF-87A9-E6958E30518B}" srcOrd="3" destOrd="0" presId="urn:microsoft.com/office/officeart/2018/2/layout/IconVerticalSolidList"/>
    <dgm:cxn modelId="{0E19ED82-AEE3-4E7F-8FFD-061560E0780C}" type="presParOf" srcId="{FCFF1A85-A80A-41EB-9C3A-25B1A12D1A7F}" destId="{F30BF9EF-371A-466C-A5FE-48CA9EB69995}" srcOrd="3" destOrd="0" presId="urn:microsoft.com/office/officeart/2018/2/layout/IconVerticalSolidList"/>
    <dgm:cxn modelId="{A8798CC6-BF9D-4875-9C39-466A673DC77B}" type="presParOf" srcId="{FCFF1A85-A80A-41EB-9C3A-25B1A12D1A7F}" destId="{7863FA5F-958D-4F9C-BD57-DE4CAF00FA3D}" srcOrd="4" destOrd="0" presId="urn:microsoft.com/office/officeart/2018/2/layout/IconVerticalSolidList"/>
    <dgm:cxn modelId="{C53D839D-06EC-4469-961A-5B5716CD831B}" type="presParOf" srcId="{7863FA5F-958D-4F9C-BD57-DE4CAF00FA3D}" destId="{64CD94EA-5D8B-45E7-882F-03429AFF7C73}" srcOrd="0" destOrd="0" presId="urn:microsoft.com/office/officeart/2018/2/layout/IconVerticalSolidList"/>
    <dgm:cxn modelId="{BF50EA05-0DFA-46A6-B7E8-853CDE50C936}" type="presParOf" srcId="{7863FA5F-958D-4F9C-BD57-DE4CAF00FA3D}" destId="{769CA72B-601A-4C3E-B782-2316A26B3ECC}" srcOrd="1" destOrd="0" presId="urn:microsoft.com/office/officeart/2018/2/layout/IconVerticalSolidList"/>
    <dgm:cxn modelId="{48F01E6C-1E6F-43D3-BAB3-CC81196EA168}" type="presParOf" srcId="{7863FA5F-958D-4F9C-BD57-DE4CAF00FA3D}" destId="{DB1C49B4-F2A0-4C65-BF17-C99823EE24D5}" srcOrd="2" destOrd="0" presId="urn:microsoft.com/office/officeart/2018/2/layout/IconVerticalSolidList"/>
    <dgm:cxn modelId="{8051AA8F-1691-4670-A8DC-418B8A7A35E8}" type="presParOf" srcId="{7863FA5F-958D-4F9C-BD57-DE4CAF00FA3D}" destId="{EB4DC545-4959-4D64-9CE4-7FB92AC9F8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BC0A7-7CC7-4EB9-B878-7D8523526A48}">
      <dsp:nvSpPr>
        <dsp:cNvPr id="0" name=""/>
        <dsp:cNvSpPr/>
      </dsp:nvSpPr>
      <dsp:spPr>
        <a:xfrm>
          <a:off x="0" y="473"/>
          <a:ext cx="5029199" cy="11073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9DB4C-433F-4FB0-BCCB-9E4707C14BA7}">
      <dsp:nvSpPr>
        <dsp:cNvPr id="0" name=""/>
        <dsp:cNvSpPr/>
      </dsp:nvSpPr>
      <dsp:spPr>
        <a:xfrm>
          <a:off x="334973" y="249627"/>
          <a:ext cx="609043" cy="60904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03F40-8F3A-49BE-ADFE-FAF5BA7F4906}">
      <dsp:nvSpPr>
        <dsp:cNvPr id="0" name=""/>
        <dsp:cNvSpPr/>
      </dsp:nvSpPr>
      <dsp:spPr>
        <a:xfrm>
          <a:off x="1278990" y="473"/>
          <a:ext cx="3750209" cy="110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195" tIns="117195" rIns="117195" bIns="117195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0" i="0" kern="1200" baseline="0" dirty="0"/>
            <a:t>Can appeal exam result or AG</a:t>
          </a:r>
          <a:endParaRPr lang="en-US" sz="1500" kern="1200" dirty="0"/>
        </a:p>
      </dsp:txBody>
      <dsp:txXfrm>
        <a:off x="1278990" y="473"/>
        <a:ext cx="3750209" cy="1107351"/>
      </dsp:txXfrm>
    </dsp:sp>
    <dsp:sp modelId="{C82E6C70-4ACC-464C-AD98-3D4A5A56BE04}">
      <dsp:nvSpPr>
        <dsp:cNvPr id="0" name=""/>
        <dsp:cNvSpPr/>
      </dsp:nvSpPr>
      <dsp:spPr>
        <a:xfrm>
          <a:off x="0" y="1384661"/>
          <a:ext cx="5029199" cy="11073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2DE8FC-1C45-4503-9D01-641D3A9B6FD2}">
      <dsp:nvSpPr>
        <dsp:cNvPr id="0" name=""/>
        <dsp:cNvSpPr/>
      </dsp:nvSpPr>
      <dsp:spPr>
        <a:xfrm>
          <a:off x="334973" y="1633815"/>
          <a:ext cx="609043" cy="60904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AC803-9056-41AF-87A9-E6958E30518B}">
      <dsp:nvSpPr>
        <dsp:cNvPr id="0" name=""/>
        <dsp:cNvSpPr/>
      </dsp:nvSpPr>
      <dsp:spPr>
        <a:xfrm>
          <a:off x="1278990" y="1384661"/>
          <a:ext cx="3750209" cy="110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195" tIns="117195" rIns="117195" bIns="117195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0" i="0" kern="1200" baseline="0"/>
            <a:t>Can view script in case of exams</a:t>
          </a:r>
          <a:endParaRPr lang="en-US" sz="1500" kern="1200"/>
        </a:p>
      </dsp:txBody>
      <dsp:txXfrm>
        <a:off x="1278990" y="1384661"/>
        <a:ext cx="3750209" cy="1107351"/>
      </dsp:txXfrm>
    </dsp:sp>
    <dsp:sp modelId="{64CD94EA-5D8B-45E7-882F-03429AFF7C73}">
      <dsp:nvSpPr>
        <dsp:cNvPr id="0" name=""/>
        <dsp:cNvSpPr/>
      </dsp:nvSpPr>
      <dsp:spPr>
        <a:xfrm>
          <a:off x="0" y="2768850"/>
          <a:ext cx="5029199" cy="11073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CA72B-601A-4C3E-B782-2316A26B3ECC}">
      <dsp:nvSpPr>
        <dsp:cNvPr id="0" name=""/>
        <dsp:cNvSpPr/>
      </dsp:nvSpPr>
      <dsp:spPr>
        <a:xfrm>
          <a:off x="334973" y="3018004"/>
          <a:ext cx="609043" cy="609043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DC545-4959-4D64-9CE4-7FB92AC9F8CC}">
      <dsp:nvSpPr>
        <dsp:cNvPr id="0" name=""/>
        <dsp:cNvSpPr/>
      </dsp:nvSpPr>
      <dsp:spPr>
        <a:xfrm>
          <a:off x="1278990" y="2768850"/>
          <a:ext cx="3750209" cy="110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195" tIns="117195" rIns="117195" bIns="117195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0" i="0" kern="1200" baseline="0"/>
            <a:t>Review of AG will be focused on looking for errors in the transmission and receipt of data. Appeal goes to SEC, then independent scrutineers and then Ombudsman</a:t>
          </a:r>
          <a:endParaRPr lang="en-US" sz="1500" kern="1200"/>
        </a:p>
      </dsp:txBody>
      <dsp:txXfrm>
        <a:off x="1278990" y="2768850"/>
        <a:ext cx="3750209" cy="1107351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CAA86C1A4F0064F8CC7F98112665D6D" ma:contentTypeVersion="18" ma:contentTypeDescription="Create a new document." ma:contentTypeScope="" ma:versionID="ab054084c9c8d3af0b9fc999ccd44615">
  <xsd:schema xmlns:xsd="http://www.w3.org/2001/XMLSchema" xmlns:xs="http://www.w3.org/2001/XMLSchema" xmlns:p="http://schemas.microsoft.com/office/2006/metadata/properties" xmlns:ns3="72247635-f38c-471e-89c5-99e0c8cb31c3" xmlns:ns4="20cb03ae-4496-4d86-ba6f-eb0a5a10fe32" targetNamespace="http://schemas.microsoft.com/office/2006/metadata/properties" ma:root="true" ma:fieldsID="005538a7aec5dab19979ae94e75974a9" ns3:_="" ns4:_="">
    <xsd:import namespace="72247635-f38c-471e-89c5-99e0c8cb31c3"/>
    <xsd:import namespace="20cb03ae-4496-4d86-ba6f-eb0a5a10fe32"/>
    <xsd:element name="properties">
      <xsd:complexType>
        <xsd:sequence>
          <xsd:element name="documentManagement">
            <xsd:complexType>
              <xsd:all>
                <xsd:element ref="ns3:MigrationWizId" minOccurs="0"/>
                <xsd:element ref="ns3:MigrationWizIdPermissions" minOccurs="0"/>
                <xsd:element ref="ns3:MigrationWizIdPermissionLevels" minOccurs="0"/>
                <xsd:element ref="ns3:MigrationWizIdDocumentLibraryPermissions" minOccurs="0"/>
                <xsd:element ref="ns3:MigrationWizIdSecurityGroup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247635-f38c-471e-89c5-99e0c8cb31c3" elementFormDefault="qualified">
    <xsd:import namespace="http://schemas.microsoft.com/office/2006/documentManagement/types"/>
    <xsd:import namespace="http://schemas.microsoft.com/office/infopath/2007/PartnerControls"/>
    <xsd:element name="MigrationWizId" ma:index="8" nillable="true" ma:displayName="MigrationWizId" ma:internalName="MigrationWizId">
      <xsd:simpleType>
        <xsd:restriction base="dms:Text"/>
      </xsd:simpleType>
    </xsd:element>
    <xsd:element name="MigrationWizIdPermissions" ma:index="9" nillable="true" ma:displayName="MigrationWizIdPermissions" ma:internalName="MigrationWizIdPermissions">
      <xsd:simpleType>
        <xsd:restriction base="dms:Text"/>
      </xsd:simpleType>
    </xsd:element>
    <xsd:element name="MigrationWizIdPermissionLevels" ma:index="10" nillable="true" ma:displayName="MigrationWizIdPermissionLevels" ma:internalName="MigrationWizIdPermissionLevels">
      <xsd:simpleType>
        <xsd:restriction base="dms:Text"/>
      </xsd:simpleType>
    </xsd:element>
    <xsd:element name="MigrationWizIdDocumentLibraryPermissions" ma:index="11" nillable="true" ma:displayName="MigrationWizIdDocumentLibraryPermissions" ma:internalName="MigrationWizIdDocumentLibraryPermissions">
      <xsd:simpleType>
        <xsd:restriction base="dms:Text"/>
      </xsd:simpleType>
    </xsd:element>
    <xsd:element name="MigrationWizIdSecurityGroups" ma:index="12" nillable="true" ma:displayName="MigrationWizIdSecurityGroups" ma:internalName="MigrationWizIdSecurityGroups">
      <xsd:simpleType>
        <xsd:restriction base="dms:Text"/>
      </xsd:simpleType>
    </xsd:element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21" nillable="true" ma:displayName="Tags" ma:internalName="MediaServiceAutoTags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5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cb03ae-4496-4d86-ba6f-eb0a5a10fe3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igrationWizIdSecurityGroups xmlns="72247635-f38c-471e-89c5-99e0c8cb31c3" xsi:nil="true"/>
    <MigrationWizIdPermissionLevels xmlns="72247635-f38c-471e-89c5-99e0c8cb31c3" xsi:nil="true"/>
    <MigrationWizIdPermissions xmlns="72247635-f38c-471e-89c5-99e0c8cb31c3" xsi:nil="true"/>
    <MigrationWizIdDocumentLibraryPermissions xmlns="72247635-f38c-471e-89c5-99e0c8cb31c3" xsi:nil="true"/>
    <MigrationWizId xmlns="72247635-f38c-471e-89c5-99e0c8cb31c3" xsi:nil="true"/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84F522A8-2207-41A3-9981-C6E5450834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247635-f38c-471e-89c5-99e0c8cb31c3"/>
    <ds:schemaRef ds:uri="20cb03ae-4496-4d86-ba6f-eb0a5a10fe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F5837D-9614-42F8-B89A-438A3437C2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25B276-95EE-44E6-8437-C73A1C9C0134}">
  <ds:schemaRefs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20cb03ae-4496-4d86-ba6f-eb0a5a10fe32"/>
    <ds:schemaRef ds:uri="72247635-f38c-471e-89c5-99e0c8cb31c3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DC0619D4-D2BB-427E-B537-82D6D73E8312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24</TotalTime>
  <Pages>5</Pages>
  <Words>491</Words>
  <Characters>2805</Characters>
  <Application>Microsoft Office Word</Application>
  <DocSecurity>0</DocSecurity>
  <Lines>23</Lines>
  <Paragraphs>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3290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Bernie Angland</dc:creator>
  <cp:keywords/>
  <dc:description/>
  <cp:lastModifiedBy>Trish Lynam (Principal, McEgan College)</cp:lastModifiedBy>
  <cp:revision>4</cp:revision>
  <cp:lastPrinted>2021-03-01T14:35:00Z</cp:lastPrinted>
  <dcterms:created xsi:type="dcterms:W3CDTF">2021-03-01T14:36:00Z</dcterms:created>
  <dcterms:modified xsi:type="dcterms:W3CDTF">2021-03-02T12:04:00Z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0x010100CCAA86C1A4F0064F8CC7F98112665D6D</vt:lpwstr>
  </property>
</Properties>
</file>